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7"/>
  </p:notesMasterIdLst>
  <p:sldIdLst>
    <p:sldId id="266" r:id="rId2"/>
    <p:sldId id="257" r:id="rId3"/>
    <p:sldId id="268" r:id="rId4"/>
    <p:sldId id="273" r:id="rId5"/>
    <p:sldId id="258" r:id="rId6"/>
    <p:sldId id="271" r:id="rId7"/>
    <p:sldId id="274" r:id="rId8"/>
    <p:sldId id="277" r:id="rId9"/>
    <p:sldId id="272" r:id="rId10"/>
    <p:sldId id="259" r:id="rId11"/>
    <p:sldId id="278" r:id="rId12"/>
    <p:sldId id="279" r:id="rId13"/>
    <p:sldId id="280" r:id="rId14"/>
    <p:sldId id="261" r:id="rId15"/>
    <p:sldId id="281" r:id="rId16"/>
    <p:sldId id="292" r:id="rId17"/>
    <p:sldId id="294" r:id="rId18"/>
    <p:sldId id="282" r:id="rId19"/>
    <p:sldId id="284" r:id="rId20"/>
    <p:sldId id="286" r:id="rId21"/>
    <p:sldId id="267" r:id="rId22"/>
    <p:sldId id="283" r:id="rId23"/>
    <p:sldId id="290" r:id="rId24"/>
    <p:sldId id="293"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5B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14348-097E-433A-A575-9CF17FD6C0DC}"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33061-9CEB-4CEB-B149-4F0A3A3BFCF1}" type="slidenum">
              <a:rPr lang="en-US" smtClean="0"/>
              <a:t>‹#›</a:t>
            </a:fld>
            <a:endParaRPr lang="en-US"/>
          </a:p>
        </p:txBody>
      </p:sp>
    </p:spTree>
    <p:extLst>
      <p:ext uri="{BB962C8B-B14F-4D97-AF65-F5344CB8AC3E}">
        <p14:creationId xmlns:p14="http://schemas.microsoft.com/office/powerpoint/2010/main" val="1402923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F51B54-D92E-4F55-BFBB-CA63C922EBC1}" type="datetime1">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403024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D27E5-08B7-451A-997F-E36809D8902D}" type="datetime1">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945610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B0DFD4-31F1-4043-8CE6-4BEE4A394059}" type="datetime1">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10084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025B04-16F2-40F4-B3BD-FC75412DA8AB}" type="datetime1">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36144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76D1BE-B153-4EA5-8130-2D239DBEB4CE}" type="datetime1">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92690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BABBCF-CBEA-459C-B37D-C9E24676E280}" type="datetime1">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74037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B57096-EB70-4403-9B38-EDF0CB532F99}" type="datetime1">
              <a:rPr lang="en-US" smtClean="0"/>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06156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BB0CA-79E8-4485-AC93-C542F4738944}" type="datetime1">
              <a:rPr lang="en-US" smtClean="0"/>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107255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822898-2155-4304-881D-B5EC33C011CE}" type="datetime1">
              <a:rPr lang="en-US" smtClean="0"/>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2070283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E5E8B9-19F8-4A2F-A967-3D4CAE2BA3B0}" type="datetime1">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826244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EBF227-44FC-4AE6-BF89-C8C1F3DB7EA6}" type="datetime1">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6F7DD-1D9C-4527-BC83-EC0A4840BE0C}" type="slidenum">
              <a:rPr lang="en-US" smtClean="0"/>
              <a:t>‹#›</a:t>
            </a:fld>
            <a:endParaRPr lang="en-US"/>
          </a:p>
        </p:txBody>
      </p:sp>
    </p:spTree>
    <p:extLst>
      <p:ext uri="{BB962C8B-B14F-4D97-AF65-F5344CB8AC3E}">
        <p14:creationId xmlns:p14="http://schemas.microsoft.com/office/powerpoint/2010/main" val="113895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9E384-7BF5-424F-9ABA-5CBB1F26B677}" type="datetime1">
              <a:rPr lang="en-US" smtClean="0"/>
              <a:t>5/29/2023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6F7DD-1D9C-4527-BC83-EC0A4840BE0C}" type="slidenum">
              <a:rPr lang="en-US" smtClean="0"/>
              <a:t>‹#›</a:t>
            </a:fld>
            <a:endParaRPr lang="en-US"/>
          </a:p>
        </p:txBody>
      </p:sp>
    </p:spTree>
    <p:extLst>
      <p:ext uri="{BB962C8B-B14F-4D97-AF65-F5344CB8AC3E}">
        <p14:creationId xmlns:p14="http://schemas.microsoft.com/office/powerpoint/2010/main" val="3397562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4063F-52B4-4340-AC41-23FCD1380F18}"/>
              </a:ext>
            </a:extLst>
          </p:cNvPr>
          <p:cNvSpPr/>
          <p:nvPr/>
        </p:nvSpPr>
        <p:spPr>
          <a:xfrm>
            <a:off x="0" y="5638799"/>
            <a:ext cx="12192000" cy="124545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85A99FE-D377-5054-1DE5-850505FB1355}"/>
              </a:ext>
            </a:extLst>
          </p:cNvPr>
          <p:cNvSpPr/>
          <p:nvPr/>
        </p:nvSpPr>
        <p:spPr>
          <a:xfrm>
            <a:off x="0" y="0"/>
            <a:ext cx="12192000" cy="171408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85800" y="312887"/>
            <a:ext cx="10820400" cy="1323439"/>
          </a:xfrm>
          <a:prstGeom prst="rect">
            <a:avLst/>
          </a:prstGeom>
        </p:spPr>
        <p:txBody>
          <a:bodyPr wrap="square">
            <a:spAutoFit/>
          </a:bodyPr>
          <a:lstStyle/>
          <a:p>
            <a:pPr algn="ctr"/>
            <a:r>
              <a:rPr lang="en-US" sz="4000" b="1" dirty="0">
                <a:latin typeface="Times New Roman" pitchFamily="18" charset="0"/>
                <a:cs typeface="Times New Roman" pitchFamily="18" charset="0"/>
              </a:rPr>
              <a:t>Real-Time Sign Language Recognition &amp; Conversion into Text Using Deep Learning</a:t>
            </a:r>
            <a:endParaRPr lang="en-US" sz="4000" dirty="0"/>
          </a:p>
        </p:txBody>
      </p:sp>
      <p:sp>
        <p:nvSpPr>
          <p:cNvPr id="5" name="Rectangle 4"/>
          <p:cNvSpPr/>
          <p:nvPr/>
        </p:nvSpPr>
        <p:spPr>
          <a:xfrm>
            <a:off x="1600200" y="2290754"/>
            <a:ext cx="9144000" cy="523220"/>
          </a:xfrm>
          <a:prstGeom prst="rect">
            <a:avLst/>
          </a:prstGeom>
        </p:spPr>
        <p:txBody>
          <a:bodyPr wrap="square">
            <a:spAutoFit/>
          </a:bodyPr>
          <a:lstStyle/>
          <a:p>
            <a:pPr algn="ctr"/>
            <a:r>
              <a:rPr lang="en-US" sz="2800" dirty="0">
                <a:latin typeface="Times New Roman" pitchFamily="18" charset="0"/>
                <a:ea typeface="Tahoma" pitchFamily="34" charset="0"/>
                <a:cs typeface="Times New Roman" pitchFamily="18" charset="0"/>
              </a:rPr>
              <a:t>Presented by</a:t>
            </a:r>
            <a:endParaRPr lang="en-US" sz="2800" dirty="0"/>
          </a:p>
        </p:txBody>
      </p:sp>
      <p:sp>
        <p:nvSpPr>
          <p:cNvPr id="6" name="Rectangle 5"/>
          <p:cNvSpPr/>
          <p:nvPr/>
        </p:nvSpPr>
        <p:spPr>
          <a:xfrm>
            <a:off x="2775544" y="2851596"/>
            <a:ext cx="2242922" cy="707886"/>
          </a:xfrm>
          <a:prstGeom prst="rect">
            <a:avLst/>
          </a:prstGeom>
        </p:spPr>
        <p:txBody>
          <a:bodyPr wrap="none">
            <a:spAutoFit/>
          </a:bodyPr>
          <a:lstStyle/>
          <a:p>
            <a:pPr algn="ctr"/>
            <a:r>
              <a:rPr lang="en-US" sz="2000" b="1" dirty="0">
                <a:latin typeface="Times New Roman" pitchFamily="18" charset="0"/>
                <a:ea typeface="Tahoma" pitchFamily="34" charset="0"/>
                <a:cs typeface="Times New Roman" pitchFamily="18" charset="0"/>
              </a:rPr>
              <a:t>Mithun </a:t>
            </a:r>
            <a:r>
              <a:rPr lang="en-US" sz="2000" b="1" dirty="0" err="1">
                <a:latin typeface="Times New Roman" pitchFamily="18" charset="0"/>
                <a:ea typeface="Tahoma" pitchFamily="34" charset="0"/>
                <a:cs typeface="Times New Roman" pitchFamily="18" charset="0"/>
              </a:rPr>
              <a:t>Bhowmick</a:t>
            </a:r>
            <a:endParaRPr lang="en-US" sz="2000" b="1" dirty="0">
              <a:latin typeface="Times New Roman" pitchFamily="18" charset="0"/>
              <a:ea typeface="Tahoma" pitchFamily="34" charset="0"/>
              <a:cs typeface="Times New Roman" pitchFamily="18" charset="0"/>
            </a:endParaRPr>
          </a:p>
          <a:p>
            <a:pPr algn="ctr"/>
            <a:r>
              <a:rPr lang="en-US" sz="2000" b="1" dirty="0">
                <a:latin typeface="Times New Roman" pitchFamily="18" charset="0"/>
                <a:ea typeface="Tahoma" pitchFamily="34" charset="0"/>
                <a:cs typeface="Times New Roman" pitchFamily="18" charset="0"/>
              </a:rPr>
              <a:t> ID:1702050</a:t>
            </a:r>
            <a:endParaRPr lang="en-US" sz="2000" dirty="0"/>
          </a:p>
        </p:txBody>
      </p:sp>
      <p:sp>
        <p:nvSpPr>
          <p:cNvPr id="8" name="Rectangle 7"/>
          <p:cNvSpPr/>
          <p:nvPr/>
        </p:nvSpPr>
        <p:spPr>
          <a:xfrm>
            <a:off x="1524000" y="5791201"/>
            <a:ext cx="9144000" cy="892552"/>
          </a:xfrm>
          <a:prstGeom prst="rect">
            <a:avLst/>
          </a:prstGeom>
        </p:spPr>
        <p:txBody>
          <a:bodyPr wrap="square">
            <a:spAutoFit/>
          </a:bodyPr>
          <a:lstStyle/>
          <a:p>
            <a:pPr algn="ctr"/>
            <a:r>
              <a:rPr lang="en-US" sz="2400" dirty="0">
                <a:latin typeface="Times New Roman" pitchFamily="18" charset="0"/>
                <a:cs typeface="Times New Roman" pitchFamily="18" charset="0"/>
              </a:rPr>
              <a:t>Department of Electrical and Electronic Engineering</a:t>
            </a:r>
          </a:p>
          <a:p>
            <a:pPr algn="ctr"/>
            <a:r>
              <a:rPr lang="en-US" sz="2800" dirty="0">
                <a:latin typeface="Times New Roman" pitchFamily="18" charset="0"/>
                <a:cs typeface="Times New Roman" pitchFamily="18" charset="0"/>
              </a:rPr>
              <a:t>Chittagong University of Engineering and Technology</a:t>
            </a:r>
          </a:p>
        </p:txBody>
      </p:sp>
      <p:sp>
        <p:nvSpPr>
          <p:cNvPr id="9" name="Rectangle 8"/>
          <p:cNvSpPr/>
          <p:nvPr/>
        </p:nvSpPr>
        <p:spPr>
          <a:xfrm>
            <a:off x="7345056" y="2936965"/>
            <a:ext cx="2071401" cy="707886"/>
          </a:xfrm>
          <a:prstGeom prst="rect">
            <a:avLst/>
          </a:prstGeom>
        </p:spPr>
        <p:txBody>
          <a:bodyPr wrap="none">
            <a:spAutoFit/>
          </a:bodyPr>
          <a:lstStyle/>
          <a:p>
            <a:pPr algn="ctr"/>
            <a:r>
              <a:rPr lang="en-US" sz="2000" b="1" dirty="0" err="1">
                <a:latin typeface="Times New Roman" pitchFamily="18" charset="0"/>
                <a:ea typeface="Tahoma" pitchFamily="34" charset="0"/>
                <a:cs typeface="Times New Roman" pitchFamily="18" charset="0"/>
              </a:rPr>
              <a:t>Mrinmoy</a:t>
            </a:r>
            <a:r>
              <a:rPr lang="en-US" sz="2000" b="1" dirty="0">
                <a:latin typeface="Times New Roman" pitchFamily="18" charset="0"/>
                <a:ea typeface="Tahoma" pitchFamily="34" charset="0"/>
                <a:cs typeface="Times New Roman" pitchFamily="18" charset="0"/>
              </a:rPr>
              <a:t> </a:t>
            </a:r>
            <a:r>
              <a:rPr lang="en-US" sz="2000" b="1" dirty="0" err="1">
                <a:latin typeface="Times New Roman" pitchFamily="18" charset="0"/>
                <a:ea typeface="Tahoma" pitchFamily="34" charset="0"/>
                <a:cs typeface="Times New Roman" pitchFamily="18" charset="0"/>
              </a:rPr>
              <a:t>Modak</a:t>
            </a:r>
            <a:endParaRPr lang="en-US" sz="2000" b="1" dirty="0">
              <a:latin typeface="Times New Roman" pitchFamily="18" charset="0"/>
              <a:ea typeface="Tahoma" pitchFamily="34" charset="0"/>
              <a:cs typeface="Times New Roman" pitchFamily="18" charset="0"/>
            </a:endParaRPr>
          </a:p>
          <a:p>
            <a:pPr algn="ctr"/>
            <a:r>
              <a:rPr lang="en-US" sz="2000" b="1" dirty="0">
                <a:latin typeface="Times New Roman" pitchFamily="18" charset="0"/>
                <a:ea typeface="Tahoma" pitchFamily="34" charset="0"/>
                <a:cs typeface="Times New Roman" pitchFamily="18" charset="0"/>
              </a:rPr>
              <a:t> ID:1702060</a:t>
            </a:r>
            <a:endParaRPr lang="en-US" sz="2000" dirty="0"/>
          </a:p>
        </p:txBody>
      </p:sp>
      <p:sp>
        <p:nvSpPr>
          <p:cNvPr id="7" name="Rectangle 6"/>
          <p:cNvSpPr/>
          <p:nvPr/>
        </p:nvSpPr>
        <p:spPr>
          <a:xfrm>
            <a:off x="1524000" y="3609554"/>
            <a:ext cx="9144000" cy="523220"/>
          </a:xfrm>
          <a:prstGeom prst="rect">
            <a:avLst/>
          </a:prstGeom>
        </p:spPr>
        <p:txBody>
          <a:bodyPr wrap="square">
            <a:spAutoFit/>
          </a:bodyPr>
          <a:lstStyle/>
          <a:p>
            <a:pPr algn="ctr"/>
            <a:r>
              <a:rPr lang="en-US" sz="2800" dirty="0">
                <a:latin typeface="Times New Roman" pitchFamily="18" charset="0"/>
                <a:ea typeface="Tahoma" pitchFamily="34" charset="0"/>
                <a:cs typeface="Times New Roman" pitchFamily="18" charset="0"/>
              </a:rPr>
              <a:t>Supervised by</a:t>
            </a:r>
            <a:endParaRPr lang="en-US" sz="2800" dirty="0"/>
          </a:p>
        </p:txBody>
      </p:sp>
      <p:sp>
        <p:nvSpPr>
          <p:cNvPr id="10" name="Rectangle 9"/>
          <p:cNvSpPr/>
          <p:nvPr/>
        </p:nvSpPr>
        <p:spPr>
          <a:xfrm>
            <a:off x="3638910" y="4159033"/>
            <a:ext cx="5066580" cy="984885"/>
          </a:xfrm>
          <a:prstGeom prst="rect">
            <a:avLst/>
          </a:prstGeom>
        </p:spPr>
        <p:txBody>
          <a:bodyPr wrap="none">
            <a:spAutoFit/>
          </a:bodyPr>
          <a:lstStyle/>
          <a:p>
            <a:pPr algn="ctr"/>
            <a:r>
              <a:rPr lang="en-AU" sz="2000" b="1" dirty="0">
                <a:latin typeface="Palatino Linotype" panose="02040502050505030304" pitchFamily="18" charset="0"/>
                <a:ea typeface="Times New Roman" panose="02020603050405020304" pitchFamily="18" charset="0"/>
              </a:rPr>
              <a:t>Dr. Mohammad Rubaiyat Tanvir Hossain</a:t>
            </a:r>
            <a:r>
              <a:rPr lang="en-AU" b="1" dirty="0">
                <a:latin typeface="Palatino Linotype" panose="02040502050505030304" pitchFamily="18" charset="0"/>
                <a:ea typeface="Times New Roman" panose="02020603050405020304" pitchFamily="18" charset="0"/>
              </a:rPr>
              <a:t> </a:t>
            </a:r>
            <a:endParaRPr lang="en-US" b="1" dirty="0">
              <a:latin typeface="Times New Roman" panose="02020603050405020304" pitchFamily="18" charset="0"/>
              <a:ea typeface="Times New Roman" panose="02020603050405020304" pitchFamily="18" charset="0"/>
            </a:endParaRPr>
          </a:p>
          <a:p>
            <a:pPr algn="ctr"/>
            <a:r>
              <a:rPr lang="en-AU" dirty="0">
                <a:latin typeface="Palatino Linotype" panose="02040502050505030304" pitchFamily="18" charset="0"/>
                <a:ea typeface="Times New Roman" panose="02020603050405020304" pitchFamily="18" charset="0"/>
              </a:rPr>
              <a:t>Professor</a:t>
            </a:r>
            <a:endParaRPr lang="en-US" sz="2000" b="1" dirty="0">
              <a:latin typeface="Times New Roman" pitchFamily="18" charset="0"/>
              <a:ea typeface="Tahoma" pitchFamily="34" charset="0"/>
              <a:cs typeface="Times New Roman" pitchFamily="18" charset="0"/>
            </a:endParaRPr>
          </a:p>
          <a:p>
            <a:pPr algn="ctr"/>
            <a:r>
              <a:rPr lang="en-US" dirty="0">
                <a:latin typeface="Times New Roman" pitchFamily="18" charset="0"/>
                <a:ea typeface="Tahoma" pitchFamily="34" charset="0"/>
                <a:cs typeface="Times New Roman" pitchFamily="18" charset="0"/>
              </a:rPr>
              <a:t>Dept. of EEE, CUET</a:t>
            </a:r>
            <a:endParaRPr lang="en-US" dirty="0"/>
          </a:p>
        </p:txBody>
      </p:sp>
      <p:pic>
        <p:nvPicPr>
          <p:cNvPr id="1026" name="Picture 2" descr="Chittagong University of Engineering &amp; Technology - Wikipedia">
            <a:extLst>
              <a:ext uri="{FF2B5EF4-FFF2-40B4-BE49-F238E27FC236}">
                <a16:creationId xmlns:a16="http://schemas.microsoft.com/office/drawing/2014/main" id="{940A6704-A5AF-4EA2-A578-0C17E087AF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5556569"/>
            <a:ext cx="1054100" cy="148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375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370A9-BC02-4489-0614-7250F15D6C4C}"/>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91CA7C0-BABE-5FD2-A9B5-2F02B0E1FE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372" y="1493966"/>
            <a:ext cx="11931255" cy="43434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E3D1BD5-695E-277D-DE9F-5E849D701C92}"/>
              </a:ext>
            </a:extLst>
          </p:cNvPr>
          <p:cNvSpPr>
            <a:spLocks noGrp="1"/>
          </p:cNvSpPr>
          <p:nvPr>
            <p:ph type="sldNum" sz="quarter" idx="12"/>
          </p:nvPr>
        </p:nvSpPr>
        <p:spPr/>
        <p:txBody>
          <a:bodyPr/>
          <a:lstStyle/>
          <a:p>
            <a:fld id="{DBF6F7DD-1D9C-4527-BC83-EC0A4840BE0C}" type="slidenum">
              <a:rPr lang="en-US" smtClean="0"/>
              <a:t>9</a:t>
            </a:fld>
            <a:endParaRPr lang="en-US" dirty="0"/>
          </a:p>
        </p:txBody>
      </p:sp>
      <p:sp>
        <p:nvSpPr>
          <p:cNvPr id="6" name="TextBox 5">
            <a:extLst>
              <a:ext uri="{FF2B5EF4-FFF2-40B4-BE49-F238E27FC236}">
                <a16:creationId xmlns:a16="http://schemas.microsoft.com/office/drawing/2014/main" id="{32065A67-3809-5AA0-BA66-8068336F6BB3}"/>
              </a:ext>
            </a:extLst>
          </p:cNvPr>
          <p:cNvSpPr txBox="1"/>
          <p:nvPr/>
        </p:nvSpPr>
        <p:spPr>
          <a:xfrm>
            <a:off x="2860184" y="5606535"/>
            <a:ext cx="6210886" cy="461665"/>
          </a:xfrm>
          <a:prstGeom prst="rect">
            <a:avLst/>
          </a:prstGeom>
          <a:noFill/>
        </p:spPr>
        <p:txBody>
          <a:bodyPr wrap="square" rtlCol="0">
            <a:spAutoFit/>
          </a:bodyPr>
          <a:lstStyle/>
          <a:p>
            <a:pPr algn="ctr"/>
            <a:r>
              <a:rPr lang="en-US" sz="2400" dirty="0">
                <a:latin typeface="Palatino Linotype" panose="02040502050505030304" pitchFamily="18" charset="0"/>
              </a:rPr>
              <a:t>Fig.2. </a:t>
            </a:r>
            <a:r>
              <a:rPr lang="en-AU" sz="2400" dirty="0">
                <a:effectLst/>
                <a:latin typeface="Palatino Linotype" panose="02040502050505030304" pitchFamily="18" charset="0"/>
                <a:ea typeface="Times New Roman" panose="02020603050405020304" pitchFamily="18" charset="0"/>
                <a:cs typeface="Times New Roman" panose="02020603050405020304" pitchFamily="18" charset="0"/>
              </a:rPr>
              <a:t>Process of Real-Time Typing</a:t>
            </a:r>
            <a:endParaRPr lang="en-US" sz="2400" dirty="0">
              <a:latin typeface="Palatino Linotype" panose="02040502050505030304" pitchFamily="18" charset="0"/>
            </a:endParaRPr>
          </a:p>
        </p:txBody>
      </p:sp>
      <p:sp>
        <p:nvSpPr>
          <p:cNvPr id="4" name="Title 7">
            <a:extLst>
              <a:ext uri="{FF2B5EF4-FFF2-40B4-BE49-F238E27FC236}">
                <a16:creationId xmlns:a16="http://schemas.microsoft.com/office/drawing/2014/main" id="{9C6C79AB-323F-2551-3D62-9F94A5AC46D0}"/>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Methodology</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156889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824AEC-8CF2-A70B-A08A-AF187746091D}"/>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79281-227E-DC55-EEB2-37D9F076B0F0}"/>
              </a:ext>
            </a:extLst>
          </p:cNvPr>
          <p:cNvSpPr txBox="1"/>
          <p:nvPr/>
        </p:nvSpPr>
        <p:spPr>
          <a:xfrm>
            <a:off x="860474" y="1413885"/>
            <a:ext cx="4572000" cy="523220"/>
          </a:xfrm>
          <a:prstGeom prst="rect">
            <a:avLst/>
          </a:prstGeom>
          <a:noFill/>
        </p:spPr>
        <p:txBody>
          <a:bodyPr wrap="square">
            <a:spAutoFit/>
          </a:bodyPr>
          <a:lstStyle/>
          <a:p>
            <a:r>
              <a:rPr lang="en-GB" sz="2800" b="1" dirty="0">
                <a:latin typeface="Palatino Linotype" panose="02040502050505030304" pitchFamily="18" charset="0"/>
                <a:ea typeface="Times New Roman" panose="02020603050405020304" pitchFamily="18" charset="0"/>
                <a:cs typeface="Times New Roman" panose="02020603050405020304" pitchFamily="18" charset="0"/>
              </a:rPr>
              <a:t>Tracking the landmarks: </a:t>
            </a:r>
            <a:endParaRPr lang="en-US" sz="2800" b="1" dirty="0"/>
          </a:p>
        </p:txBody>
      </p:sp>
      <p:pic>
        <p:nvPicPr>
          <p:cNvPr id="11" name="Picture 10">
            <a:extLst>
              <a:ext uri="{FF2B5EF4-FFF2-40B4-BE49-F238E27FC236}">
                <a16:creationId xmlns:a16="http://schemas.microsoft.com/office/drawing/2014/main" id="{8654DB5B-6F28-52FF-A4BF-8F54B2F0E197}"/>
              </a:ext>
            </a:extLst>
          </p:cNvPr>
          <p:cNvPicPr>
            <a:picLocks noChangeAspect="1"/>
          </p:cNvPicPr>
          <p:nvPr/>
        </p:nvPicPr>
        <p:blipFill>
          <a:blip r:embed="rId2" cstate="print">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a:stretch>
            <a:fillRect/>
          </a:stretch>
        </p:blipFill>
        <p:spPr bwMode="auto">
          <a:xfrm>
            <a:off x="1219200" y="3276600"/>
            <a:ext cx="9502726" cy="2895600"/>
          </a:xfrm>
          <a:prstGeom prst="rect">
            <a:avLst/>
          </a:prstGeom>
          <a:noFill/>
          <a:ln w="3175">
            <a:solidFill>
              <a:schemeClr val="tx1"/>
            </a:solidFill>
          </a:ln>
        </p:spPr>
      </p:pic>
      <p:sp>
        <p:nvSpPr>
          <p:cNvPr id="13" name="TextBox 12">
            <a:extLst>
              <a:ext uri="{FF2B5EF4-FFF2-40B4-BE49-F238E27FC236}">
                <a16:creationId xmlns:a16="http://schemas.microsoft.com/office/drawing/2014/main" id="{88AFFBE6-FA69-456E-FF43-9FC854877395}"/>
              </a:ext>
            </a:extLst>
          </p:cNvPr>
          <p:cNvSpPr txBox="1"/>
          <p:nvPr/>
        </p:nvSpPr>
        <p:spPr>
          <a:xfrm>
            <a:off x="778098" y="2063537"/>
            <a:ext cx="9264204" cy="954107"/>
          </a:xfrm>
          <a:prstGeom prst="rect">
            <a:avLst/>
          </a:prstGeom>
          <a:noFill/>
        </p:spPr>
        <p:txBody>
          <a:bodyPr wrap="square">
            <a:spAutoFit/>
          </a:bodyPr>
          <a:lstStyle/>
          <a:p>
            <a:r>
              <a:rPr lang="en-GB" sz="2800" dirty="0">
                <a:latin typeface="Times New Roman" panose="02020603050405020304" pitchFamily="18" charset="0"/>
                <a:ea typeface="Times New Roman" panose="02020603050405020304" pitchFamily="18" charset="0"/>
                <a:cs typeface="Times New Roman" panose="02020603050405020304" pitchFamily="18" charset="0"/>
              </a:rPr>
              <a:t>The landmarks (</a:t>
            </a:r>
            <a:r>
              <a:rPr lang="en-GB" sz="2800" dirty="0" err="1">
                <a:latin typeface="Times New Roman" panose="02020603050405020304" pitchFamily="18" charset="0"/>
                <a:ea typeface="Times New Roman" panose="02020603050405020304" pitchFamily="18" charset="0"/>
                <a:cs typeface="Times New Roman" panose="02020603050405020304" pitchFamily="18" charset="0"/>
              </a:rPr>
              <a:t>keypoints</a:t>
            </a:r>
            <a:r>
              <a:rPr lang="en-GB" sz="2800" dirty="0">
                <a:latin typeface="Times New Roman" panose="02020603050405020304" pitchFamily="18" charset="0"/>
                <a:ea typeface="Times New Roman" panose="02020603050405020304" pitchFamily="18" charset="0"/>
                <a:cs typeface="Times New Roman" panose="02020603050405020304" pitchFamily="18" charset="0"/>
              </a:rPr>
              <a:t>) of the hand are found and tracked in real-time video frames using the </a:t>
            </a:r>
            <a:r>
              <a:rPr lang="en-GB" sz="2800" dirty="0" err="1">
                <a:latin typeface="Times New Roman" panose="02020603050405020304" pitchFamily="18" charset="0"/>
                <a:ea typeface="Times New Roman" panose="02020603050405020304" pitchFamily="18" charset="0"/>
                <a:cs typeface="Times New Roman" panose="02020603050405020304" pitchFamily="18" charset="0"/>
              </a:rPr>
              <a:t>Mediapipe</a:t>
            </a:r>
            <a:r>
              <a:rPr lang="en-GB" sz="2800" dirty="0">
                <a:latin typeface="Times New Roman" panose="02020603050405020304" pitchFamily="18" charset="0"/>
                <a:ea typeface="Times New Roman" panose="02020603050405020304" pitchFamily="18" charset="0"/>
                <a:cs typeface="Times New Roman" panose="02020603050405020304" pitchFamily="18" charset="0"/>
              </a:rPr>
              <a:t> library</a:t>
            </a:r>
            <a:endParaRPr lang="en-US" sz="2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0761D01-6BE8-248B-83E0-E2C812BAD7FB}"/>
              </a:ext>
            </a:extLst>
          </p:cNvPr>
          <p:cNvSpPr>
            <a:spLocks noGrp="1"/>
          </p:cNvSpPr>
          <p:nvPr>
            <p:ph type="sldNum" sz="quarter" idx="12"/>
          </p:nvPr>
        </p:nvSpPr>
        <p:spPr/>
        <p:txBody>
          <a:bodyPr/>
          <a:lstStyle/>
          <a:p>
            <a:fld id="{DBF6F7DD-1D9C-4527-BC83-EC0A4840BE0C}" type="slidenum">
              <a:rPr lang="en-US" smtClean="0"/>
              <a:t>10</a:t>
            </a:fld>
            <a:endParaRPr lang="en-US"/>
          </a:p>
        </p:txBody>
      </p:sp>
      <p:sp>
        <p:nvSpPr>
          <p:cNvPr id="5" name="TextBox 4">
            <a:extLst>
              <a:ext uri="{FF2B5EF4-FFF2-40B4-BE49-F238E27FC236}">
                <a16:creationId xmlns:a16="http://schemas.microsoft.com/office/drawing/2014/main" id="{2ACEEB24-0D0B-4E15-62C4-AF70D87649FC}"/>
              </a:ext>
            </a:extLst>
          </p:cNvPr>
          <p:cNvSpPr txBox="1"/>
          <p:nvPr/>
        </p:nvSpPr>
        <p:spPr>
          <a:xfrm>
            <a:off x="1294845" y="6306637"/>
            <a:ext cx="10115270" cy="461665"/>
          </a:xfrm>
          <a:prstGeom prst="rect">
            <a:avLst/>
          </a:prstGeom>
          <a:noFill/>
        </p:spPr>
        <p:txBody>
          <a:bodyPr wrap="none" rtlCol="0">
            <a:spAutoFit/>
          </a:bodyPr>
          <a:lstStyle/>
          <a:p>
            <a:r>
              <a:rPr lang="en-AU" sz="2400" dirty="0">
                <a:effectLst/>
                <a:latin typeface="Palatino Linotype" panose="02040502050505030304" pitchFamily="18" charset="0"/>
                <a:ea typeface="Times New Roman" panose="02020603050405020304" pitchFamily="18" charset="0"/>
                <a:cs typeface="Times New Roman" panose="02020603050405020304" pitchFamily="18" charset="0"/>
              </a:rPr>
              <a:t>Fig.3. Hand Landmark Detection of a image using </a:t>
            </a:r>
            <a:r>
              <a:rPr lang="en-AU" sz="2400" dirty="0" err="1">
                <a:effectLst/>
                <a:latin typeface="Palatino Linotype" panose="02040502050505030304" pitchFamily="18" charset="0"/>
                <a:ea typeface="Times New Roman" panose="02020603050405020304" pitchFamily="18" charset="0"/>
                <a:cs typeface="Times New Roman" panose="02020603050405020304" pitchFamily="18" charset="0"/>
              </a:rPr>
              <a:t>mediapipe</a:t>
            </a:r>
            <a:r>
              <a:rPr lang="en-AU" sz="2400" dirty="0">
                <a:effectLst/>
                <a:latin typeface="Palatino Linotype" panose="02040502050505030304" pitchFamily="18" charset="0"/>
                <a:ea typeface="Times New Roman" panose="02020603050405020304" pitchFamily="18" charset="0"/>
                <a:cs typeface="Times New Roman" panose="02020603050405020304" pitchFamily="18" charset="0"/>
              </a:rPr>
              <a:t> library[17] </a:t>
            </a:r>
            <a:endParaRPr lang="en-US" sz="2400" dirty="0"/>
          </a:p>
        </p:txBody>
      </p:sp>
      <p:sp>
        <p:nvSpPr>
          <p:cNvPr id="6" name="Title 7">
            <a:extLst>
              <a:ext uri="{FF2B5EF4-FFF2-40B4-BE49-F238E27FC236}">
                <a16:creationId xmlns:a16="http://schemas.microsoft.com/office/drawing/2014/main" id="{83F1CE16-E87B-2FFB-6C34-8398CD0C7904}"/>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Methodology</a:t>
            </a:r>
            <a:r>
              <a:rPr lang="en-GB" sz="2700" b="1" dirty="0">
                <a:latin typeface="Palatino Linotype" panose="02040502050505030304" pitchFamily="18" charset="0"/>
              </a:rPr>
              <a:t> (</a:t>
            </a:r>
            <a:r>
              <a:rPr lang="en-GB" sz="3600" b="1" dirty="0">
                <a:latin typeface="Palatino Linotype" panose="02040502050505030304" pitchFamily="18" charset="0"/>
              </a:rPr>
              <a:t>Cont..)</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174871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5ECBA6-26AA-CAD9-B41C-DAD448C27E5F}"/>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79281-227E-DC55-EEB2-37D9F076B0F0}"/>
              </a:ext>
            </a:extLst>
          </p:cNvPr>
          <p:cNvSpPr txBox="1"/>
          <p:nvPr/>
        </p:nvSpPr>
        <p:spPr>
          <a:xfrm>
            <a:off x="1154724" y="1497380"/>
            <a:ext cx="4011636" cy="523220"/>
          </a:xfrm>
          <a:prstGeom prst="rect">
            <a:avLst/>
          </a:prstGeom>
          <a:noFill/>
        </p:spPr>
        <p:txBody>
          <a:bodyPr wrap="square">
            <a:spAutoFit/>
          </a:bodyPr>
          <a:lstStyle/>
          <a:p>
            <a:r>
              <a:rPr lang="en-GB" sz="2800" b="1" dirty="0">
                <a:latin typeface="Palatino Linotype" panose="02040502050505030304" pitchFamily="18" charset="0"/>
                <a:ea typeface="Times New Roman" panose="02020603050405020304" pitchFamily="18" charset="0"/>
                <a:cs typeface="Times New Roman" panose="02020603050405020304" pitchFamily="18" charset="0"/>
              </a:rPr>
              <a:t>Training The Data</a:t>
            </a:r>
            <a:r>
              <a:rPr lang="en-GB" sz="2100" b="1" dirty="0">
                <a:latin typeface="Palatino Linotype" panose="02040502050505030304" pitchFamily="18" charset="0"/>
                <a:ea typeface="Times New Roman" panose="02020603050405020304" pitchFamily="18" charset="0"/>
                <a:cs typeface="Times New Roman" panose="02020603050405020304" pitchFamily="18" charset="0"/>
              </a:rPr>
              <a:t>:  </a:t>
            </a:r>
            <a:endParaRPr lang="en-US" sz="2100" b="1" dirty="0"/>
          </a:p>
        </p:txBody>
      </p:sp>
      <p:pic>
        <p:nvPicPr>
          <p:cNvPr id="3" name="Picture 2" descr="A LSTM neural network.">
            <a:extLst>
              <a:ext uri="{FF2B5EF4-FFF2-40B4-BE49-F238E27FC236}">
                <a16:creationId xmlns:a16="http://schemas.microsoft.com/office/drawing/2014/main" id="{115074AD-7833-63C2-50CD-A3C8DA19F9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3143251"/>
            <a:ext cx="9462034" cy="2686047"/>
          </a:xfrm>
          <a:prstGeom prst="rect">
            <a:avLst/>
          </a:prstGeom>
          <a:noFill/>
          <a:ln w="3175">
            <a:solidFill>
              <a:schemeClr val="tx1"/>
            </a:solidFill>
          </a:ln>
        </p:spPr>
      </p:pic>
      <p:sp>
        <p:nvSpPr>
          <p:cNvPr id="5" name="TextBox 4">
            <a:extLst>
              <a:ext uri="{FF2B5EF4-FFF2-40B4-BE49-F238E27FC236}">
                <a16:creationId xmlns:a16="http://schemas.microsoft.com/office/drawing/2014/main" id="{9B067BFF-C006-B5C4-713C-270E252D927F}"/>
              </a:ext>
            </a:extLst>
          </p:cNvPr>
          <p:cNvSpPr txBox="1"/>
          <p:nvPr/>
        </p:nvSpPr>
        <p:spPr>
          <a:xfrm>
            <a:off x="926054" y="2104872"/>
            <a:ext cx="11037346" cy="954107"/>
          </a:xfrm>
          <a:prstGeom prst="rect">
            <a:avLst/>
          </a:prstGeom>
          <a:noFill/>
        </p:spPr>
        <p:txBody>
          <a:bodyPr wrap="square" rtlCol="0">
            <a:spAutoFit/>
          </a:bodyPr>
          <a:lstStyle/>
          <a:p>
            <a:pPr marL="342900" indent="-342900">
              <a:buFont typeface="Arial" panose="020B0604020202020204" pitchFamily="34" charset="0"/>
              <a:buChar char="•"/>
            </a:pPr>
            <a:r>
              <a:rPr lang="en-GB" sz="2800" dirty="0">
                <a:latin typeface="Times New Roman" panose="02020603050405020304" pitchFamily="18" charset="0"/>
                <a:ea typeface="Times New Roman" panose="02020603050405020304" pitchFamily="18" charset="0"/>
                <a:cs typeface="Times New Roman" panose="02020603050405020304" pitchFamily="18" charset="0"/>
              </a:rPr>
              <a:t>LSTM (Long Short-Term Memory) architecture was used to sequentially train our machine learning model. </a:t>
            </a: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2002742-5246-E28C-1FAB-4107718307E0}"/>
              </a:ext>
            </a:extLst>
          </p:cNvPr>
          <p:cNvSpPr txBox="1"/>
          <p:nvPr/>
        </p:nvSpPr>
        <p:spPr>
          <a:xfrm>
            <a:off x="4267200" y="6001679"/>
            <a:ext cx="4000500" cy="461665"/>
          </a:xfrm>
          <a:prstGeom prst="rect">
            <a:avLst/>
          </a:prstGeom>
          <a:noFill/>
        </p:spPr>
        <p:txBody>
          <a:bodyPr wrap="square" rtlCol="0">
            <a:spAutoFit/>
          </a:bodyPr>
          <a:lstStyle/>
          <a:p>
            <a:r>
              <a:rPr lang="en-US" sz="2400" dirty="0"/>
              <a:t>Fig.4. LSTM repeating module</a:t>
            </a:r>
          </a:p>
        </p:txBody>
      </p:sp>
      <p:sp>
        <p:nvSpPr>
          <p:cNvPr id="7" name="Slide Number Placeholder 6">
            <a:extLst>
              <a:ext uri="{FF2B5EF4-FFF2-40B4-BE49-F238E27FC236}">
                <a16:creationId xmlns:a16="http://schemas.microsoft.com/office/drawing/2014/main" id="{7D9C46C2-DA10-3541-135F-7163EFD82131}"/>
              </a:ext>
            </a:extLst>
          </p:cNvPr>
          <p:cNvSpPr>
            <a:spLocks noGrp="1"/>
          </p:cNvSpPr>
          <p:nvPr>
            <p:ph type="sldNum" sz="quarter" idx="12"/>
          </p:nvPr>
        </p:nvSpPr>
        <p:spPr/>
        <p:txBody>
          <a:bodyPr/>
          <a:lstStyle/>
          <a:p>
            <a:fld id="{DBF6F7DD-1D9C-4527-BC83-EC0A4840BE0C}" type="slidenum">
              <a:rPr lang="en-US" smtClean="0"/>
              <a:t>11</a:t>
            </a:fld>
            <a:endParaRPr lang="en-US"/>
          </a:p>
        </p:txBody>
      </p:sp>
      <p:sp>
        <p:nvSpPr>
          <p:cNvPr id="8" name="Title 7">
            <a:extLst>
              <a:ext uri="{FF2B5EF4-FFF2-40B4-BE49-F238E27FC236}">
                <a16:creationId xmlns:a16="http://schemas.microsoft.com/office/drawing/2014/main" id="{AB65967F-387B-B3FB-2A2B-DE1EC27DD6C2}"/>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Methodology</a:t>
            </a:r>
            <a:r>
              <a:rPr lang="en-GB" sz="2700" b="1" dirty="0">
                <a:latin typeface="Palatino Linotype" panose="02040502050505030304" pitchFamily="18" charset="0"/>
              </a:rPr>
              <a:t> (</a:t>
            </a:r>
            <a:r>
              <a:rPr lang="en-GB" sz="3600" b="1" dirty="0">
                <a:latin typeface="Palatino Linotype" panose="02040502050505030304" pitchFamily="18" charset="0"/>
              </a:rPr>
              <a:t>Cont..)</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2228797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797C4C-CAF4-FA4E-B343-083A1E5CE8E4}"/>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79281-227E-DC55-EEB2-37D9F076B0F0}"/>
              </a:ext>
            </a:extLst>
          </p:cNvPr>
          <p:cNvSpPr txBox="1"/>
          <p:nvPr/>
        </p:nvSpPr>
        <p:spPr>
          <a:xfrm>
            <a:off x="1379316" y="983288"/>
            <a:ext cx="3565711" cy="523220"/>
          </a:xfrm>
          <a:prstGeom prst="rect">
            <a:avLst/>
          </a:prstGeom>
          <a:noFill/>
        </p:spPr>
        <p:txBody>
          <a:bodyPr wrap="square">
            <a:spAutoFit/>
          </a:bodyPr>
          <a:lstStyle/>
          <a:p>
            <a:r>
              <a:rPr lang="en-GB" sz="2800" b="1" dirty="0">
                <a:latin typeface="Palatino Linotype" panose="02040502050505030304" pitchFamily="18" charset="0"/>
                <a:ea typeface="Times New Roman" panose="02020603050405020304" pitchFamily="18" charset="0"/>
              </a:rPr>
              <a:t>Typing in a Text file: </a:t>
            </a:r>
            <a:endParaRPr lang="en-US" sz="2800" b="1" dirty="0">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6D341FA5-D9BA-2654-173C-5D9BB03DC845}"/>
              </a:ext>
            </a:extLst>
          </p:cNvPr>
          <p:cNvSpPr>
            <a:spLocks noGrp="1"/>
          </p:cNvSpPr>
          <p:nvPr>
            <p:ph type="sldNum" sz="quarter" idx="12"/>
          </p:nvPr>
        </p:nvSpPr>
        <p:spPr/>
        <p:txBody>
          <a:bodyPr/>
          <a:lstStyle/>
          <a:p>
            <a:fld id="{DBF6F7DD-1D9C-4527-BC83-EC0A4840BE0C}" type="slidenum">
              <a:rPr lang="en-US" smtClean="0"/>
              <a:t>12</a:t>
            </a:fld>
            <a:endParaRPr lang="en-US"/>
          </a:p>
        </p:txBody>
      </p:sp>
      <p:sp>
        <p:nvSpPr>
          <p:cNvPr id="6" name="TextBox 5">
            <a:extLst>
              <a:ext uri="{FF2B5EF4-FFF2-40B4-BE49-F238E27FC236}">
                <a16:creationId xmlns:a16="http://schemas.microsoft.com/office/drawing/2014/main" id="{7BFCD5F1-CDB3-A3CD-3D09-943F0FFD6197}"/>
              </a:ext>
            </a:extLst>
          </p:cNvPr>
          <p:cNvSpPr txBox="1"/>
          <p:nvPr/>
        </p:nvSpPr>
        <p:spPr>
          <a:xfrm>
            <a:off x="4413488" y="6259811"/>
            <a:ext cx="3365024" cy="461665"/>
          </a:xfrm>
          <a:prstGeom prst="rect">
            <a:avLst/>
          </a:prstGeom>
          <a:noFill/>
        </p:spPr>
        <p:txBody>
          <a:bodyPr wrap="none" rtlCol="0">
            <a:spAutoFit/>
          </a:bodyPr>
          <a:lstStyle/>
          <a:p>
            <a:r>
              <a:rPr lang="en-GB" sz="2400" dirty="0">
                <a:latin typeface="Palatino Linotype" panose="02040502050505030304" pitchFamily="18" charset="0"/>
              </a:rPr>
              <a:t>Fig.5.System Flowchart</a:t>
            </a:r>
            <a:endParaRPr lang="en-US" sz="2400" dirty="0">
              <a:latin typeface="Palatino Linotype" panose="02040502050505030304" pitchFamily="18" charset="0"/>
            </a:endParaRPr>
          </a:p>
        </p:txBody>
      </p:sp>
      <p:sp>
        <p:nvSpPr>
          <p:cNvPr id="5" name="Title 7">
            <a:extLst>
              <a:ext uri="{FF2B5EF4-FFF2-40B4-BE49-F238E27FC236}">
                <a16:creationId xmlns:a16="http://schemas.microsoft.com/office/drawing/2014/main" id="{738D5EE5-3A20-8CF4-DDBA-742534A11CB6}"/>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Methodology</a:t>
            </a:r>
            <a:r>
              <a:rPr lang="en-GB" sz="2700" b="1" dirty="0">
                <a:latin typeface="Palatino Linotype" panose="02040502050505030304" pitchFamily="18" charset="0"/>
              </a:rPr>
              <a:t> (</a:t>
            </a:r>
            <a:r>
              <a:rPr lang="en-GB" sz="3600" b="1" dirty="0">
                <a:latin typeface="Palatino Linotype" panose="02040502050505030304" pitchFamily="18" charset="0"/>
              </a:rPr>
              <a:t>Cont..)</a:t>
            </a:r>
            <a:endParaRPr lang="en-US" sz="3600" b="1" dirty="0">
              <a:latin typeface="Palatino Linotype" panose="02040502050505030304" pitchFamily="18" charset="0"/>
            </a:endParaRPr>
          </a:p>
        </p:txBody>
      </p:sp>
      <p:pic>
        <p:nvPicPr>
          <p:cNvPr id="7" name="Picture 2">
            <a:extLst>
              <a:ext uri="{FF2B5EF4-FFF2-40B4-BE49-F238E27FC236}">
                <a16:creationId xmlns:a16="http://schemas.microsoft.com/office/drawing/2014/main" id="{A0CF115D-58C0-513B-6432-D9D21F79D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0643" y="1506508"/>
            <a:ext cx="9510713" cy="464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94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88C28C-3F48-B603-9E50-1A8764028356}"/>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830A83-F7CA-6E71-9F19-D74C4886E728}"/>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447800" y="2815662"/>
            <a:ext cx="8305800" cy="3157248"/>
          </a:xfrm>
          <a:prstGeom prst="rect">
            <a:avLst/>
          </a:prstGeom>
        </p:spPr>
      </p:pic>
      <p:sp>
        <p:nvSpPr>
          <p:cNvPr id="4" name="TextBox 3">
            <a:extLst>
              <a:ext uri="{FF2B5EF4-FFF2-40B4-BE49-F238E27FC236}">
                <a16:creationId xmlns:a16="http://schemas.microsoft.com/office/drawing/2014/main" id="{40741A1A-2F2C-057F-F7D4-AB3DE58516F6}"/>
              </a:ext>
            </a:extLst>
          </p:cNvPr>
          <p:cNvSpPr txBox="1"/>
          <p:nvPr/>
        </p:nvSpPr>
        <p:spPr>
          <a:xfrm>
            <a:off x="1155756" y="1693557"/>
            <a:ext cx="9804287" cy="954107"/>
          </a:xfrm>
          <a:prstGeom prst="rect">
            <a:avLst/>
          </a:prstGeom>
          <a:noFill/>
        </p:spPr>
        <p:txBody>
          <a:bodyPr wrap="none" rtlCol="0">
            <a:spAutoFit/>
          </a:bodyPr>
          <a:lstStyle/>
          <a:p>
            <a:pPr marL="342900" indent="-3429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figure illustrates the successful conversion of hand gestures </a:t>
            </a:r>
          </a:p>
          <a:p>
            <a:r>
              <a:rPr lang="en-GB" sz="2800" dirty="0">
                <a:latin typeface="Times New Roman" panose="02020603050405020304" pitchFamily="18" charset="0"/>
                <a:cs typeface="Times New Roman" panose="02020603050405020304" pitchFamily="18" charset="0"/>
              </a:rPr>
              <a:t>     into textual representation</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A2D29C-E762-1651-C585-8CBF5230DFA4}"/>
              </a:ext>
            </a:extLst>
          </p:cNvPr>
          <p:cNvSpPr txBox="1"/>
          <p:nvPr/>
        </p:nvSpPr>
        <p:spPr>
          <a:xfrm>
            <a:off x="2454170" y="6166308"/>
            <a:ext cx="7207457" cy="461665"/>
          </a:xfrm>
          <a:prstGeom prst="rect">
            <a:avLst/>
          </a:prstGeom>
          <a:noFill/>
        </p:spPr>
        <p:txBody>
          <a:bodyPr wrap="square" rtlCol="0">
            <a:spAutoFit/>
          </a:bodyPr>
          <a:lstStyle/>
          <a:p>
            <a:r>
              <a:rPr lang="en-US" sz="2400" dirty="0"/>
              <a:t>Fig.6. </a:t>
            </a:r>
            <a:r>
              <a:rPr lang="en-GB" sz="2400" dirty="0"/>
              <a:t>Real Time Detection and Typing the Expression </a:t>
            </a:r>
            <a:endParaRPr lang="en-US" sz="2400" dirty="0"/>
          </a:p>
        </p:txBody>
      </p:sp>
      <p:sp>
        <p:nvSpPr>
          <p:cNvPr id="6" name="Slide Number Placeholder 5">
            <a:extLst>
              <a:ext uri="{FF2B5EF4-FFF2-40B4-BE49-F238E27FC236}">
                <a16:creationId xmlns:a16="http://schemas.microsoft.com/office/drawing/2014/main" id="{5A2FE66C-8486-A17E-3B67-73BA957432B0}"/>
              </a:ext>
            </a:extLst>
          </p:cNvPr>
          <p:cNvSpPr>
            <a:spLocks noGrp="1"/>
          </p:cNvSpPr>
          <p:nvPr>
            <p:ph type="sldNum" sz="quarter" idx="12"/>
          </p:nvPr>
        </p:nvSpPr>
        <p:spPr/>
        <p:txBody>
          <a:bodyPr/>
          <a:lstStyle/>
          <a:p>
            <a:fld id="{DBF6F7DD-1D9C-4527-BC83-EC0A4840BE0C}" type="slidenum">
              <a:rPr lang="en-US" smtClean="0"/>
              <a:t>13</a:t>
            </a:fld>
            <a:endParaRPr lang="en-US"/>
          </a:p>
        </p:txBody>
      </p:sp>
      <p:sp>
        <p:nvSpPr>
          <p:cNvPr id="7" name="Oval 6">
            <a:extLst>
              <a:ext uri="{FF2B5EF4-FFF2-40B4-BE49-F238E27FC236}">
                <a16:creationId xmlns:a16="http://schemas.microsoft.com/office/drawing/2014/main" id="{81DBEDE3-B5A0-5B44-C93F-AD5989AB2CC5}"/>
              </a:ext>
            </a:extLst>
          </p:cNvPr>
          <p:cNvSpPr/>
          <p:nvPr/>
        </p:nvSpPr>
        <p:spPr>
          <a:xfrm>
            <a:off x="1956816" y="3247612"/>
            <a:ext cx="1447800" cy="838486"/>
          </a:xfrm>
          <a:prstGeom prst="ellipse">
            <a:avLst/>
          </a:prstGeom>
          <a:noFill/>
          <a:ln>
            <a:solidFill>
              <a:schemeClr val="accent6">
                <a:lumMod val="75000"/>
              </a:schemeClr>
            </a:solidFill>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6E24006F-031F-079D-14A3-61AD4BE0035D}"/>
              </a:ext>
            </a:extLst>
          </p:cNvPr>
          <p:cNvCxnSpPr>
            <a:cxnSpLocks/>
          </p:cNvCxnSpPr>
          <p:nvPr/>
        </p:nvCxnSpPr>
        <p:spPr>
          <a:xfrm flipH="1" flipV="1">
            <a:off x="3124200" y="4038886"/>
            <a:ext cx="609600" cy="44160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378369E8-265C-5209-5309-92B2AB5FC011}"/>
              </a:ext>
            </a:extLst>
          </p:cNvPr>
          <p:cNvSpPr txBox="1"/>
          <p:nvPr/>
        </p:nvSpPr>
        <p:spPr>
          <a:xfrm>
            <a:off x="3505200" y="4480488"/>
            <a:ext cx="2438400" cy="646331"/>
          </a:xfrm>
          <a:prstGeom prst="rect">
            <a:avLst/>
          </a:prstGeom>
          <a:noFill/>
        </p:spPr>
        <p:txBody>
          <a:bodyPr wrap="square" rtlCol="0">
            <a:spAutoFit/>
          </a:bodyPr>
          <a:lstStyle/>
          <a:p>
            <a:r>
              <a:rPr lang="en-GB" dirty="0">
                <a:solidFill>
                  <a:schemeClr val="accent6">
                    <a:lumMod val="75000"/>
                  </a:schemeClr>
                </a:solidFill>
              </a:rPr>
              <a:t>Recognized Gesture typed in a .txt file</a:t>
            </a:r>
            <a:endParaRPr lang="en-US" dirty="0">
              <a:solidFill>
                <a:schemeClr val="accent6">
                  <a:lumMod val="75000"/>
                </a:schemeClr>
              </a:solidFill>
            </a:endParaRPr>
          </a:p>
        </p:txBody>
      </p:sp>
      <p:sp>
        <p:nvSpPr>
          <p:cNvPr id="8" name="Title 7">
            <a:extLst>
              <a:ext uri="{FF2B5EF4-FFF2-40B4-BE49-F238E27FC236}">
                <a16:creationId xmlns:a16="http://schemas.microsoft.com/office/drawing/2014/main" id="{D403EE61-810E-5343-F24E-6F05089DF0A0}"/>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cs typeface="Times New Roman" pitchFamily="18" charset="0"/>
              </a:rPr>
              <a:t>Results</a:t>
            </a:r>
            <a:endParaRPr lang="en-US" sz="3600" dirty="0">
              <a:latin typeface="Palatino Linotype" panose="02040502050505030304" pitchFamily="18" charset="0"/>
            </a:endParaRPr>
          </a:p>
        </p:txBody>
      </p:sp>
    </p:spTree>
    <p:extLst>
      <p:ext uri="{BB962C8B-B14F-4D97-AF65-F5344CB8AC3E}">
        <p14:creationId xmlns:p14="http://schemas.microsoft.com/office/powerpoint/2010/main" val="4670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0DCB7A-2ED2-5F7A-7BD9-B896A7CF9F5C}"/>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y Movie">
            <a:hlinkClick r:id="" action="ppaction://media"/>
            <a:extLst>
              <a:ext uri="{FF2B5EF4-FFF2-40B4-BE49-F238E27FC236}">
                <a16:creationId xmlns:a16="http://schemas.microsoft.com/office/drawing/2014/main" id="{0F550ACA-194A-3F21-AF7C-96579D6B41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8578" y="1477837"/>
            <a:ext cx="10208742" cy="4878514"/>
          </a:xfrm>
          <a:prstGeom prst="rect">
            <a:avLst/>
          </a:prstGeom>
        </p:spPr>
      </p:pic>
      <p:sp>
        <p:nvSpPr>
          <p:cNvPr id="3" name="Slide Number Placeholder 2">
            <a:extLst>
              <a:ext uri="{FF2B5EF4-FFF2-40B4-BE49-F238E27FC236}">
                <a16:creationId xmlns:a16="http://schemas.microsoft.com/office/drawing/2014/main" id="{48B103F2-659B-B409-5172-99C50D682072}"/>
              </a:ext>
            </a:extLst>
          </p:cNvPr>
          <p:cNvSpPr>
            <a:spLocks noGrp="1"/>
          </p:cNvSpPr>
          <p:nvPr>
            <p:ph type="sldNum" sz="quarter" idx="12"/>
          </p:nvPr>
        </p:nvSpPr>
        <p:spPr/>
        <p:txBody>
          <a:bodyPr/>
          <a:lstStyle/>
          <a:p>
            <a:fld id="{DBF6F7DD-1D9C-4527-BC83-EC0A4840BE0C}" type="slidenum">
              <a:rPr lang="en-US" smtClean="0"/>
              <a:t>14</a:t>
            </a:fld>
            <a:endParaRPr lang="en-US"/>
          </a:p>
        </p:txBody>
      </p:sp>
      <p:sp>
        <p:nvSpPr>
          <p:cNvPr id="4" name="Title 7">
            <a:extLst>
              <a:ext uri="{FF2B5EF4-FFF2-40B4-BE49-F238E27FC236}">
                <a16:creationId xmlns:a16="http://schemas.microsoft.com/office/drawing/2014/main" id="{2C446D20-2184-3CC4-6591-DCBA4BD8F330}"/>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cs typeface="Times New Roman" pitchFamily="18" charset="0"/>
              </a:rPr>
              <a:t>Results </a:t>
            </a:r>
            <a:r>
              <a:rPr lang="en-GB" sz="3600" b="1" dirty="0">
                <a:latin typeface="Palatino Linotype" panose="02040502050505030304" pitchFamily="18" charset="0"/>
              </a:rPr>
              <a:t>(Cont..)</a:t>
            </a:r>
            <a:endParaRPr lang="en-US" sz="3600" dirty="0">
              <a:latin typeface="Palatino Linotype" panose="02040502050505030304" pitchFamily="18" charset="0"/>
            </a:endParaRPr>
          </a:p>
        </p:txBody>
      </p:sp>
    </p:spTree>
    <p:extLst>
      <p:ext uri="{BB962C8B-B14F-4D97-AF65-F5344CB8AC3E}">
        <p14:creationId xmlns:p14="http://schemas.microsoft.com/office/powerpoint/2010/main" val="306957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4C7C2F-611E-9A5B-7E8E-7C9628C9EA51}"/>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73B733-C572-6CB5-7E6E-6F3DB750921B}"/>
              </a:ext>
            </a:extLst>
          </p:cNvPr>
          <p:cNvPicPr>
            <a:picLocks noChangeAspect="1"/>
          </p:cNvPicPr>
          <p:nvPr/>
        </p:nvPicPr>
        <p:blipFill>
          <a:blip r:embed="rId2"/>
          <a:stretch>
            <a:fillRect/>
          </a:stretch>
        </p:blipFill>
        <p:spPr>
          <a:xfrm>
            <a:off x="1356725" y="1567934"/>
            <a:ext cx="9478550" cy="4495800"/>
          </a:xfrm>
          <a:prstGeom prst="rect">
            <a:avLst/>
          </a:prstGeom>
        </p:spPr>
      </p:pic>
      <p:sp>
        <p:nvSpPr>
          <p:cNvPr id="3" name="Slide Number Placeholder 2">
            <a:extLst>
              <a:ext uri="{FF2B5EF4-FFF2-40B4-BE49-F238E27FC236}">
                <a16:creationId xmlns:a16="http://schemas.microsoft.com/office/drawing/2014/main" id="{A2A9F16B-A2C4-4E70-C717-505D3061164D}"/>
              </a:ext>
            </a:extLst>
          </p:cNvPr>
          <p:cNvSpPr>
            <a:spLocks noGrp="1"/>
          </p:cNvSpPr>
          <p:nvPr>
            <p:ph type="sldNum" sz="quarter" idx="12"/>
          </p:nvPr>
        </p:nvSpPr>
        <p:spPr/>
        <p:txBody>
          <a:bodyPr/>
          <a:lstStyle/>
          <a:p>
            <a:fld id="{DBF6F7DD-1D9C-4527-BC83-EC0A4840BE0C}" type="slidenum">
              <a:rPr lang="en-US" smtClean="0"/>
              <a:t>15</a:t>
            </a:fld>
            <a:endParaRPr lang="en-US"/>
          </a:p>
        </p:txBody>
      </p:sp>
      <p:sp>
        <p:nvSpPr>
          <p:cNvPr id="4" name="TextBox 3">
            <a:extLst>
              <a:ext uri="{FF2B5EF4-FFF2-40B4-BE49-F238E27FC236}">
                <a16:creationId xmlns:a16="http://schemas.microsoft.com/office/drawing/2014/main" id="{845A3FA7-CC2D-7D40-DBE5-F5CF22A4EE31}"/>
              </a:ext>
            </a:extLst>
          </p:cNvPr>
          <p:cNvSpPr txBox="1"/>
          <p:nvPr/>
        </p:nvSpPr>
        <p:spPr>
          <a:xfrm>
            <a:off x="3162344" y="6063734"/>
            <a:ext cx="5867312" cy="369332"/>
          </a:xfrm>
          <a:prstGeom prst="rect">
            <a:avLst/>
          </a:prstGeom>
          <a:noFill/>
        </p:spPr>
        <p:txBody>
          <a:bodyPr wrap="none" rtlCol="0">
            <a:spAutoFit/>
          </a:bodyPr>
          <a:lstStyle/>
          <a:p>
            <a:r>
              <a:rPr lang="en-AU" dirty="0">
                <a:latin typeface="Palatino Linotype" panose="02040502050505030304" pitchFamily="18" charset="0"/>
                <a:ea typeface="Times New Roman" panose="02020603050405020304" pitchFamily="18" charset="0"/>
                <a:cs typeface="Times New Roman" panose="02020603050405020304" pitchFamily="18" charset="0"/>
              </a:rPr>
              <a:t>Fig.7. </a:t>
            </a:r>
            <a:r>
              <a:rPr lang="en-AU" sz="1800" dirty="0">
                <a:effectLst/>
                <a:latin typeface="Palatino Linotype" panose="02040502050505030304" pitchFamily="18" charset="0"/>
                <a:ea typeface="Times New Roman" panose="02020603050405020304" pitchFamily="18" charset="0"/>
                <a:cs typeface="Times New Roman" panose="02020603050405020304" pitchFamily="18" charset="0"/>
              </a:rPr>
              <a:t>Showing Confidence percentage during detection</a:t>
            </a:r>
            <a:endParaRPr lang="en-US" dirty="0"/>
          </a:p>
        </p:txBody>
      </p:sp>
      <p:sp>
        <p:nvSpPr>
          <p:cNvPr id="8" name="Title 7">
            <a:extLst>
              <a:ext uri="{FF2B5EF4-FFF2-40B4-BE49-F238E27FC236}">
                <a16:creationId xmlns:a16="http://schemas.microsoft.com/office/drawing/2014/main" id="{8DE58D98-2D44-C032-C4F4-C4E58D135336}"/>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Analysis</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319007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42CD2E-5E0D-928D-C8AB-DA59970F008A}"/>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2A9F16B-A2C4-4E70-C717-505D3061164D}"/>
              </a:ext>
            </a:extLst>
          </p:cNvPr>
          <p:cNvSpPr>
            <a:spLocks noGrp="1"/>
          </p:cNvSpPr>
          <p:nvPr>
            <p:ph type="sldNum" sz="quarter" idx="12"/>
          </p:nvPr>
        </p:nvSpPr>
        <p:spPr/>
        <p:txBody>
          <a:bodyPr/>
          <a:lstStyle/>
          <a:p>
            <a:fld id="{DBF6F7DD-1D9C-4527-BC83-EC0A4840BE0C}" type="slidenum">
              <a:rPr lang="en-US" smtClean="0"/>
              <a:t>16</a:t>
            </a:fld>
            <a:endParaRPr lang="en-US"/>
          </a:p>
        </p:txBody>
      </p:sp>
      <p:sp>
        <p:nvSpPr>
          <p:cNvPr id="4" name="TextBox 3">
            <a:extLst>
              <a:ext uri="{FF2B5EF4-FFF2-40B4-BE49-F238E27FC236}">
                <a16:creationId xmlns:a16="http://schemas.microsoft.com/office/drawing/2014/main" id="{845A3FA7-CC2D-7D40-DBE5-F5CF22A4EE31}"/>
              </a:ext>
            </a:extLst>
          </p:cNvPr>
          <p:cNvSpPr txBox="1"/>
          <p:nvPr/>
        </p:nvSpPr>
        <p:spPr>
          <a:xfrm>
            <a:off x="4762943" y="6381922"/>
            <a:ext cx="2666114" cy="369332"/>
          </a:xfrm>
          <a:prstGeom prst="rect">
            <a:avLst/>
          </a:prstGeom>
          <a:noFill/>
        </p:spPr>
        <p:txBody>
          <a:bodyPr wrap="none" rtlCol="0">
            <a:spAutoFit/>
          </a:bodyPr>
          <a:lstStyle/>
          <a:p>
            <a:pPr algn="ctr"/>
            <a:r>
              <a:rPr lang="en-AU" dirty="0">
                <a:latin typeface="Palatino Linotype" panose="02040502050505030304" pitchFamily="18" charset="0"/>
                <a:ea typeface="Times New Roman" panose="02020603050405020304" pitchFamily="18" charset="0"/>
                <a:cs typeface="Times New Roman" panose="02020603050405020304" pitchFamily="18" charset="0"/>
              </a:rPr>
              <a:t>Fig.8. Confusion Matrix </a:t>
            </a:r>
            <a:endParaRPr lang="en-US" dirty="0"/>
          </a:p>
        </p:txBody>
      </p:sp>
      <p:pic>
        <p:nvPicPr>
          <p:cNvPr id="7" name="Picture 6">
            <a:extLst>
              <a:ext uri="{FF2B5EF4-FFF2-40B4-BE49-F238E27FC236}">
                <a16:creationId xmlns:a16="http://schemas.microsoft.com/office/drawing/2014/main" id="{1452FE49-ED71-0A8B-3957-A853FEBC12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139854"/>
            <a:ext cx="10744200" cy="5216497"/>
          </a:xfrm>
          <a:prstGeom prst="rect">
            <a:avLst/>
          </a:prstGeom>
        </p:spPr>
      </p:pic>
      <p:sp>
        <p:nvSpPr>
          <p:cNvPr id="6" name="Title 7">
            <a:extLst>
              <a:ext uri="{FF2B5EF4-FFF2-40B4-BE49-F238E27FC236}">
                <a16:creationId xmlns:a16="http://schemas.microsoft.com/office/drawing/2014/main" id="{1FC24592-CDBD-69AA-8D5B-3BB09ECF5101}"/>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Analysis (Cont..)</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285906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423B45-435F-CAE3-6A51-BC468FA33506}"/>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EDFA2C2-A1F1-37E4-39C7-5D1844315FD1}"/>
              </a:ext>
            </a:extLst>
          </p:cNvPr>
          <p:cNvSpPr txBox="1"/>
          <p:nvPr/>
        </p:nvSpPr>
        <p:spPr>
          <a:xfrm>
            <a:off x="990600" y="1681366"/>
            <a:ext cx="10706100" cy="5155257"/>
          </a:xfrm>
          <a:prstGeom prst="rect">
            <a:avLst/>
          </a:prstGeom>
          <a:noFill/>
        </p:spPr>
        <p:txBody>
          <a:bodyPr wrap="square" rtlCol="0">
            <a:spAutoFit/>
          </a:bodyPr>
          <a:lstStyle/>
          <a:p>
            <a:pPr marL="342900" indent="-342900">
              <a:buFont typeface="Arial" panose="020B0604020202020204" pitchFamily="34" charset="0"/>
              <a:buChar char="•"/>
            </a:pPr>
            <a:r>
              <a:rPr lang="en-GB" sz="2800" dirty="0">
                <a:latin typeface="Times New Roman" panose="02020603050405020304" pitchFamily="18" charset="0"/>
                <a:ea typeface="Times New Roman" panose="02020603050405020304" pitchFamily="18" charset="0"/>
                <a:cs typeface="Times New Roman" panose="02020603050405020304" pitchFamily="18" charset="0"/>
              </a:rPr>
              <a:t>The model's general confidence in its predictions is shown by the confidence percentage being between 95% and 100%. </a:t>
            </a:r>
          </a:p>
          <a:p>
            <a:endParaRPr lang="en-GB" sz="28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800" dirty="0">
                <a:effectLst/>
                <a:latin typeface="Times New Roman" panose="02020603050405020304" pitchFamily="18" charset="0"/>
                <a:ea typeface="Times New Roman" panose="02020603050405020304" pitchFamily="18" charset="0"/>
                <a:cs typeface="Times New Roman" panose="02020603050405020304" pitchFamily="18" charset="0"/>
              </a:rPr>
              <a:t>Accuracy 92.50%.</a:t>
            </a:r>
          </a:p>
          <a:p>
            <a:pPr marL="342900" indent="-342900">
              <a:buFont typeface="Arial" panose="020B0604020202020204" pitchFamily="34" charset="0"/>
              <a:buChar char="•"/>
            </a:pPr>
            <a:r>
              <a:rPr lang="en-GB" sz="2800" dirty="0">
                <a:latin typeface="Times New Roman" panose="02020603050405020304" pitchFamily="18" charset="0"/>
                <a:ea typeface="Times New Roman" panose="02020603050405020304" pitchFamily="18" charset="0"/>
                <a:cs typeface="Times New Roman" panose="02020603050405020304" pitchFamily="18" charset="0"/>
              </a:rPr>
              <a:t>M</a:t>
            </a:r>
            <a:r>
              <a:rPr lang="en-GB" sz="2800" dirty="0">
                <a:effectLst/>
                <a:latin typeface="Times New Roman" panose="02020603050405020304" pitchFamily="18" charset="0"/>
                <a:ea typeface="Times New Roman" panose="02020603050405020304" pitchFamily="18" charset="0"/>
                <a:cs typeface="Times New Roman" panose="02020603050405020304" pitchFamily="18" charset="0"/>
              </a:rPr>
              <a:t>isclassification rate of 7.50%</a:t>
            </a:r>
            <a:endParaRPr lang="en-GB" sz="2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As the text of the responding gesture will be typed when we press the “Space" button. So, the typing accuracy can be maintained very close to 100% by manual adjusting during recognition.</a:t>
            </a:r>
          </a:p>
          <a:p>
            <a:pPr marL="342900" indent="-342900">
              <a:buFont typeface="Arial" panose="020B0604020202020204" pitchFamily="34" charset="0"/>
              <a:buChar char="•"/>
            </a:pP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1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D0772D4-82FD-DAC7-A82F-9965DB49FEF2}"/>
              </a:ext>
            </a:extLst>
          </p:cNvPr>
          <p:cNvSpPr>
            <a:spLocks noGrp="1"/>
          </p:cNvSpPr>
          <p:nvPr>
            <p:ph type="sldNum" sz="quarter" idx="12"/>
          </p:nvPr>
        </p:nvSpPr>
        <p:spPr/>
        <p:txBody>
          <a:bodyPr/>
          <a:lstStyle/>
          <a:p>
            <a:fld id="{DBF6F7DD-1D9C-4527-BC83-EC0A4840BE0C}" type="slidenum">
              <a:rPr lang="en-US" smtClean="0"/>
              <a:t>17</a:t>
            </a:fld>
            <a:endParaRPr lang="en-US"/>
          </a:p>
        </p:txBody>
      </p:sp>
      <p:sp>
        <p:nvSpPr>
          <p:cNvPr id="5" name="Title 7">
            <a:extLst>
              <a:ext uri="{FF2B5EF4-FFF2-40B4-BE49-F238E27FC236}">
                <a16:creationId xmlns:a16="http://schemas.microsoft.com/office/drawing/2014/main" id="{42944A87-59D6-6E71-EBB9-435D77982C54}"/>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Analysis (Cont..)</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9147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0FCB45-E3A1-5702-0E05-AA58F36B2004}"/>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9616C5-3202-8D85-3104-B2DD298093FA}"/>
              </a:ext>
            </a:extLst>
          </p:cNvPr>
          <p:cNvPicPr>
            <a:picLocks noChangeAspect="1"/>
          </p:cNvPicPr>
          <p:nvPr/>
        </p:nvPicPr>
        <p:blipFill rotWithShape="1">
          <a:blip r:embed="rId2">
            <a:extLst>
              <a:ext uri="{28A0092B-C50C-407E-A947-70E740481C1C}">
                <a14:useLocalDpi xmlns:a14="http://schemas.microsoft.com/office/drawing/2010/main" val="0"/>
              </a:ext>
            </a:extLst>
          </a:blip>
          <a:srcRect t="9035" b="57549"/>
          <a:stretch/>
        </p:blipFill>
        <p:spPr bwMode="auto">
          <a:xfrm>
            <a:off x="301906" y="1965954"/>
            <a:ext cx="11297856" cy="4890117"/>
          </a:xfrm>
          <a:prstGeom prst="rect">
            <a:avLst/>
          </a:prstGeom>
          <a:noFill/>
          <a:ln w="6350">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9AA85F83-EF35-CC36-E31B-C9B732028783}"/>
              </a:ext>
            </a:extLst>
          </p:cNvPr>
          <p:cNvSpPr txBox="1"/>
          <p:nvPr/>
        </p:nvSpPr>
        <p:spPr>
          <a:xfrm>
            <a:off x="1219200" y="1465667"/>
            <a:ext cx="5547416" cy="523220"/>
          </a:xfrm>
          <a:prstGeom prst="rect">
            <a:avLst/>
          </a:prstGeom>
          <a:noFill/>
        </p:spPr>
        <p:txBody>
          <a:bodyPr wrap="none" rtlCol="0">
            <a:spAutoFit/>
          </a:bodyPr>
          <a:lstStyle/>
          <a:p>
            <a:r>
              <a:rPr lang="en-AU" sz="2800" b="1" dirty="0">
                <a:latin typeface="Palatino Linotype" panose="02040502050505030304" pitchFamily="18" charset="0"/>
                <a:ea typeface="Times New Roman" panose="02020603050405020304" pitchFamily="18" charset="0"/>
                <a:cs typeface="Times New Roman" panose="02020603050405020304" pitchFamily="18" charset="0"/>
              </a:rPr>
              <a:t>Easy Typing Interface for blinds:</a:t>
            </a:r>
            <a:endParaRPr lang="en-US" sz="2800" b="1" dirty="0"/>
          </a:p>
        </p:txBody>
      </p:sp>
      <p:sp>
        <p:nvSpPr>
          <p:cNvPr id="2" name="Slide Number Placeholder 1">
            <a:extLst>
              <a:ext uri="{FF2B5EF4-FFF2-40B4-BE49-F238E27FC236}">
                <a16:creationId xmlns:a16="http://schemas.microsoft.com/office/drawing/2014/main" id="{4E93DF8B-5887-468F-7186-2088F556F8FE}"/>
              </a:ext>
            </a:extLst>
          </p:cNvPr>
          <p:cNvSpPr>
            <a:spLocks noGrp="1"/>
          </p:cNvSpPr>
          <p:nvPr>
            <p:ph type="sldNum" sz="quarter" idx="12"/>
          </p:nvPr>
        </p:nvSpPr>
        <p:spPr/>
        <p:txBody>
          <a:bodyPr/>
          <a:lstStyle/>
          <a:p>
            <a:fld id="{DBF6F7DD-1D9C-4527-BC83-EC0A4840BE0C}" type="slidenum">
              <a:rPr lang="en-US" smtClean="0"/>
              <a:t>18</a:t>
            </a:fld>
            <a:endParaRPr lang="en-US"/>
          </a:p>
        </p:txBody>
      </p:sp>
      <p:sp>
        <p:nvSpPr>
          <p:cNvPr id="3" name="Title 7">
            <a:extLst>
              <a:ext uri="{FF2B5EF4-FFF2-40B4-BE49-F238E27FC236}">
                <a16:creationId xmlns:a16="http://schemas.microsoft.com/office/drawing/2014/main" id="{F0821A09-4DAD-75DA-3843-29AD0F6BF3C6}"/>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rPr>
              <a:t>App Interface Design</a:t>
            </a:r>
          </a:p>
        </p:txBody>
      </p:sp>
    </p:spTree>
    <p:extLst>
      <p:ext uri="{BB962C8B-B14F-4D97-AF65-F5344CB8AC3E}">
        <p14:creationId xmlns:p14="http://schemas.microsoft.com/office/powerpoint/2010/main" val="278255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0DD0E7-3F11-C209-B464-00C06030D74D}"/>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24000" y="1371600"/>
            <a:ext cx="7888698" cy="7782323"/>
          </a:xfrm>
          <a:prstGeom prst="rect">
            <a:avLst/>
          </a:prstGeom>
          <a:noFill/>
        </p:spPr>
        <p:txBody>
          <a:bodyPr wrap="none" rtlCol="0">
            <a:spAutoFit/>
          </a:bodyPr>
          <a:lstStyle/>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Motivation</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Background &amp; Present State of The Problem</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rPr>
              <a:t>Literature Review</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Aims &amp; Objectives</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Methodology</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Results</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Analysis</a:t>
            </a:r>
          </a:p>
          <a:p>
            <a:pPr marL="457200" indent="-457200">
              <a:lnSpc>
                <a:spcPct val="150000"/>
              </a:lnSpc>
              <a:buFont typeface="Wingdings" panose="05000000000000000000" pitchFamily="2" charset="2"/>
              <a:buChar char="v"/>
            </a:pPr>
            <a:r>
              <a:rPr lang="en-US" sz="2800" b="1" dirty="0">
                <a:latin typeface="Palatino Linotype" panose="02040502050505030304" pitchFamily="18" charset="0"/>
                <a:cs typeface="Times New Roman" panose="02020603050405020304" pitchFamily="18" charset="0"/>
              </a:rPr>
              <a:t>Conclusion</a:t>
            </a:r>
          </a:p>
          <a:p>
            <a:pPr>
              <a:lnSpc>
                <a:spcPct val="150000"/>
              </a:lnSpc>
            </a:pPr>
            <a:endParaRPr lang="en-US" sz="2800" b="1" dirty="0">
              <a:latin typeface="Palatino Linotype" panose="02040502050505030304" pitchFamily="18" charset="0"/>
              <a:cs typeface="Times New Roman" panose="02020603050405020304" pitchFamily="18" charset="0"/>
            </a:endParaRPr>
          </a:p>
          <a:p>
            <a:pPr>
              <a:lnSpc>
                <a:spcPct val="150000"/>
              </a:lnSpc>
            </a:pPr>
            <a:endParaRPr lang="en-US" sz="2800" b="1" dirty="0">
              <a:latin typeface="Palatino Linotype" panose="02040502050505030304" pitchFamily="18" charset="0"/>
              <a:cs typeface="Times New Roman" panose="02020603050405020304" pitchFamily="18" charset="0"/>
            </a:endParaRPr>
          </a:p>
          <a:p>
            <a:pPr>
              <a:lnSpc>
                <a:spcPct val="150000"/>
              </a:lnSpc>
            </a:pPr>
            <a:endParaRPr lang="en-US" sz="2800" b="1" dirty="0">
              <a:latin typeface="Palatino Linotype" panose="02040502050505030304" pitchFamily="18" charset="0"/>
              <a:cs typeface="Times New Roman" panose="02020603050405020304" pitchFamily="18" charset="0"/>
            </a:endParaRPr>
          </a:p>
          <a:p>
            <a:pPr>
              <a:lnSpc>
                <a:spcPct val="150000"/>
              </a:lnSpc>
            </a:pPr>
            <a:endParaRPr lang="en-US" sz="2800" b="1" dirty="0">
              <a:latin typeface="Palatino Linotype" panose="0204050205050503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FC97DF8-DBA9-2D58-9C95-A403345DD13C}"/>
              </a:ext>
            </a:extLst>
          </p:cNvPr>
          <p:cNvSpPr>
            <a:spLocks noGrp="1"/>
          </p:cNvSpPr>
          <p:nvPr>
            <p:ph type="sldNum" sz="quarter" idx="12"/>
          </p:nvPr>
        </p:nvSpPr>
        <p:spPr/>
        <p:txBody>
          <a:bodyPr/>
          <a:lstStyle/>
          <a:p>
            <a:fld id="{DBF6F7DD-1D9C-4527-BC83-EC0A4840BE0C}" type="slidenum">
              <a:rPr lang="en-US" smtClean="0"/>
              <a:t>1</a:t>
            </a:fld>
            <a:endParaRPr lang="en-US" dirty="0"/>
          </a:p>
        </p:txBody>
      </p:sp>
      <p:sp>
        <p:nvSpPr>
          <p:cNvPr id="4" name="Title 7">
            <a:extLst>
              <a:ext uri="{FF2B5EF4-FFF2-40B4-BE49-F238E27FC236}">
                <a16:creationId xmlns:a16="http://schemas.microsoft.com/office/drawing/2014/main" id="{73D5A380-428D-B601-E6ED-F359680337B0}"/>
              </a:ext>
            </a:extLst>
          </p:cNvPr>
          <p:cNvSpPr txBox="1">
            <a:spLocks/>
          </p:cNvSpPr>
          <p:nvPr/>
        </p:nvSpPr>
        <p:spPr>
          <a:xfrm>
            <a:off x="1943100" y="136524"/>
            <a:ext cx="8305800" cy="6397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it-IT" sz="3600" b="1" dirty="0">
                <a:latin typeface="Palatino Linotype" panose="02040502050505030304" pitchFamily="18" charset="0"/>
                <a:cs typeface="Times New Roman" pitchFamily="18" charset="0"/>
              </a:rPr>
              <a:t>Presentation</a:t>
            </a:r>
            <a:r>
              <a:rPr lang="it-IT" sz="3600" b="1" dirty="0">
                <a:latin typeface="Times New Roman" pitchFamily="18" charset="0"/>
                <a:cs typeface="Times New Roman" pitchFamily="18" charset="0"/>
              </a:rPr>
              <a:t> Outline</a:t>
            </a:r>
            <a:endParaRPr lang="en-US" sz="3600" dirty="0"/>
          </a:p>
        </p:txBody>
      </p:sp>
    </p:spTree>
    <p:extLst>
      <p:ext uri="{BB962C8B-B14F-4D97-AF65-F5344CB8AC3E}">
        <p14:creationId xmlns:p14="http://schemas.microsoft.com/office/powerpoint/2010/main" val="3691580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FF46FE-8881-494B-FFE2-5D29BA0555F0}"/>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A85F83-EF35-CC36-E31B-C9B732028783}"/>
              </a:ext>
            </a:extLst>
          </p:cNvPr>
          <p:cNvSpPr txBox="1"/>
          <p:nvPr/>
        </p:nvSpPr>
        <p:spPr>
          <a:xfrm>
            <a:off x="1066800" y="1413755"/>
            <a:ext cx="6127703" cy="523220"/>
          </a:xfrm>
          <a:prstGeom prst="rect">
            <a:avLst/>
          </a:prstGeom>
          <a:noFill/>
        </p:spPr>
        <p:txBody>
          <a:bodyPr wrap="none" rtlCol="0">
            <a:spAutoFit/>
          </a:bodyPr>
          <a:lstStyle/>
          <a:p>
            <a:r>
              <a:rPr lang="en-AU" sz="2800" b="1" dirty="0">
                <a:latin typeface="Palatino Linotype" panose="02040502050505030304" pitchFamily="18" charset="0"/>
                <a:ea typeface="Times New Roman" panose="02020603050405020304" pitchFamily="18" charset="0"/>
                <a:cs typeface="Times New Roman" panose="02020603050405020304" pitchFamily="18" charset="0"/>
              </a:rPr>
              <a:t>Typing Interface for Disable People:</a:t>
            </a:r>
            <a:endParaRPr lang="en-US" sz="2800" b="1" dirty="0"/>
          </a:p>
        </p:txBody>
      </p:sp>
      <p:pic>
        <p:nvPicPr>
          <p:cNvPr id="2" name="Picture 1">
            <a:extLst>
              <a:ext uri="{FF2B5EF4-FFF2-40B4-BE49-F238E27FC236}">
                <a16:creationId xmlns:a16="http://schemas.microsoft.com/office/drawing/2014/main" id="{E5959510-B3C9-3B4A-97BF-653151D057E0}"/>
              </a:ext>
            </a:extLst>
          </p:cNvPr>
          <p:cNvPicPr>
            <a:picLocks noChangeAspect="1"/>
          </p:cNvPicPr>
          <p:nvPr/>
        </p:nvPicPr>
        <p:blipFill rotWithShape="1">
          <a:blip r:embed="rId2">
            <a:extLst>
              <a:ext uri="{28A0092B-C50C-407E-A947-70E740481C1C}">
                <a14:useLocalDpi xmlns:a14="http://schemas.microsoft.com/office/drawing/2010/main" val="0"/>
              </a:ext>
            </a:extLst>
          </a:blip>
          <a:srcRect t="14323" b="44098"/>
          <a:stretch/>
        </p:blipFill>
        <p:spPr bwMode="auto">
          <a:xfrm>
            <a:off x="1066800" y="2057648"/>
            <a:ext cx="10515600" cy="4800352"/>
          </a:xfrm>
          <a:prstGeom prst="rect">
            <a:avLst/>
          </a:prstGeom>
          <a:noFill/>
          <a:ln w="6350">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EDD9DD59-FDFB-F108-817E-0A1C62B3C9AF}"/>
              </a:ext>
            </a:extLst>
          </p:cNvPr>
          <p:cNvSpPr>
            <a:spLocks noGrp="1"/>
          </p:cNvSpPr>
          <p:nvPr>
            <p:ph type="sldNum" sz="quarter" idx="12"/>
          </p:nvPr>
        </p:nvSpPr>
        <p:spPr/>
        <p:txBody>
          <a:bodyPr/>
          <a:lstStyle/>
          <a:p>
            <a:fld id="{DBF6F7DD-1D9C-4527-BC83-EC0A4840BE0C}" type="slidenum">
              <a:rPr lang="en-US" smtClean="0"/>
              <a:t>19</a:t>
            </a:fld>
            <a:endParaRPr lang="en-US"/>
          </a:p>
        </p:txBody>
      </p:sp>
      <p:sp>
        <p:nvSpPr>
          <p:cNvPr id="8" name="Title 7">
            <a:extLst>
              <a:ext uri="{FF2B5EF4-FFF2-40B4-BE49-F238E27FC236}">
                <a16:creationId xmlns:a16="http://schemas.microsoft.com/office/drawing/2014/main" id="{E69B6C92-5FF0-5459-9107-C2CFE20DFC37}"/>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rPr>
              <a:t>App Interface Design</a:t>
            </a:r>
            <a:r>
              <a:rPr lang="en-GB" sz="3600" b="1" dirty="0">
                <a:latin typeface="Palatino Linotype" panose="02040502050505030304" pitchFamily="18" charset="0"/>
              </a:rPr>
              <a:t>(Cont..)</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221680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B738C6-4F5B-93A3-D252-4CBA6461C9CD}"/>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79CC2F-C38C-ED6C-B26E-E8C642A9A816}"/>
              </a:ext>
            </a:extLst>
          </p:cNvPr>
          <p:cNvSpPr txBox="1"/>
          <p:nvPr/>
        </p:nvSpPr>
        <p:spPr>
          <a:xfrm>
            <a:off x="1219200" y="2171701"/>
            <a:ext cx="10286999" cy="3862596"/>
          </a:xfrm>
          <a:prstGeom prst="rect">
            <a:avLst/>
          </a:prstGeom>
          <a:noFill/>
        </p:spPr>
        <p:txBody>
          <a:bodyPr wrap="square" rtlCol="0">
            <a:spAutoFit/>
          </a:bodyPr>
          <a:lstStyle/>
          <a:p>
            <a:pPr marL="214313" indent="-214313"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Our project successfully demonstrates the conversion of hand gestures into text, providing a valuable communication tool for individuals with speech or hearing impairments.</a:t>
            </a:r>
          </a:p>
          <a:p>
            <a:pPr marL="214313" indent="-214313" algn="just">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marL="214313" indent="-214313" algn="just">
              <a:buFont typeface="Arial" panose="020B0604020202020204" pitchFamily="34" charset="0"/>
              <a:buChar char="•"/>
            </a:pPr>
            <a:r>
              <a:rPr lang="en-GB" sz="2800" dirty="0">
                <a:latin typeface="Times New Roman" panose="02020603050405020304" pitchFamily="18" charset="0"/>
                <a:ea typeface="Times New Roman" panose="02020603050405020304" pitchFamily="18" charset="0"/>
                <a:cs typeface="Times New Roman" panose="02020603050405020304" pitchFamily="18" charset="0"/>
              </a:rPr>
              <a:t>Our app operates flawlessly with a high level of accuracy.</a:t>
            </a:r>
            <a:endParaRPr lang="en-GB" sz="28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a:p>
            <a:pPr marL="214313" indent="-214313"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One potential limitation to consider is the impact of varying lighting conditions on the system's performance.</a:t>
            </a:r>
          </a:p>
          <a:p>
            <a:pPr marL="214313" indent="-214313" algn="just">
              <a:buFont typeface="Arial" panose="020B0604020202020204" pitchFamily="34" charset="0"/>
              <a:buChar char="•"/>
            </a:pPr>
            <a:endParaRPr lang="en-US" sz="21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94F5373-B2D9-8813-0299-F501F7A6DECC}"/>
              </a:ext>
            </a:extLst>
          </p:cNvPr>
          <p:cNvSpPr>
            <a:spLocks noGrp="1"/>
          </p:cNvSpPr>
          <p:nvPr>
            <p:ph type="sldNum" sz="quarter" idx="12"/>
          </p:nvPr>
        </p:nvSpPr>
        <p:spPr/>
        <p:txBody>
          <a:bodyPr/>
          <a:lstStyle/>
          <a:p>
            <a:fld id="{DBF6F7DD-1D9C-4527-BC83-EC0A4840BE0C}" type="slidenum">
              <a:rPr lang="en-US" smtClean="0"/>
              <a:t>20</a:t>
            </a:fld>
            <a:endParaRPr lang="en-US"/>
          </a:p>
        </p:txBody>
      </p:sp>
      <p:sp>
        <p:nvSpPr>
          <p:cNvPr id="7" name="Title 7">
            <a:extLst>
              <a:ext uri="{FF2B5EF4-FFF2-40B4-BE49-F238E27FC236}">
                <a16:creationId xmlns:a16="http://schemas.microsoft.com/office/drawing/2014/main" id="{717E3690-76AF-F6D4-8F4C-F93F24784CCD}"/>
              </a:ext>
            </a:extLst>
          </p:cNvPr>
          <p:cNvSpPr txBox="1">
            <a:spLocks/>
          </p:cNvSpPr>
          <p:nvPr/>
        </p:nvSpPr>
        <p:spPr>
          <a:xfrm>
            <a:off x="1943100" y="111002"/>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cs typeface="Times New Roman" pitchFamily="18" charset="0"/>
              </a:rPr>
              <a:t>Conclusion</a:t>
            </a:r>
            <a:endParaRPr lang="en-US" sz="3600" dirty="0">
              <a:latin typeface="Palatino Linotype" panose="02040502050505030304" pitchFamily="18" charset="0"/>
            </a:endParaRPr>
          </a:p>
        </p:txBody>
      </p:sp>
    </p:spTree>
    <p:extLst>
      <p:ext uri="{BB962C8B-B14F-4D97-AF65-F5344CB8AC3E}">
        <p14:creationId xmlns:p14="http://schemas.microsoft.com/office/powerpoint/2010/main" val="147172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BA3C83-BE90-491A-8A2A-28850B158D80}"/>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9E15E8D-F1FE-D93B-002C-F24F1E49BD49}"/>
              </a:ext>
            </a:extLst>
          </p:cNvPr>
          <p:cNvSpPr txBox="1"/>
          <p:nvPr/>
        </p:nvSpPr>
        <p:spPr>
          <a:xfrm>
            <a:off x="2254877" y="1257300"/>
            <a:ext cx="184731" cy="923330"/>
          </a:xfrm>
          <a:prstGeom prst="rect">
            <a:avLst/>
          </a:prstGeom>
          <a:noFill/>
        </p:spPr>
        <p:txBody>
          <a:bodyPr wrap="none" rtlCol="0">
            <a:spAutoFit/>
          </a:bodyPr>
          <a:lstStyle/>
          <a:p>
            <a:endParaRPr lang="en-US" sz="2700" b="1" cap="all" dirty="0">
              <a:latin typeface="Palatino Linotype" panose="02040502050505030304" pitchFamily="18" charset="0"/>
            </a:endParaRPr>
          </a:p>
          <a:p>
            <a:endParaRPr lang="en-US" sz="2700" dirty="0">
              <a:latin typeface="Palatino Linotype" panose="02040502050505030304" pitchFamily="18" charset="0"/>
            </a:endParaRPr>
          </a:p>
        </p:txBody>
      </p:sp>
      <p:sp>
        <p:nvSpPr>
          <p:cNvPr id="8" name="TextBox 7">
            <a:extLst>
              <a:ext uri="{FF2B5EF4-FFF2-40B4-BE49-F238E27FC236}">
                <a16:creationId xmlns:a16="http://schemas.microsoft.com/office/drawing/2014/main" id="{47ABB239-0D42-EEC2-F080-9EE3DE568533}"/>
              </a:ext>
            </a:extLst>
          </p:cNvPr>
          <p:cNvSpPr txBox="1"/>
          <p:nvPr/>
        </p:nvSpPr>
        <p:spPr>
          <a:xfrm>
            <a:off x="1143000" y="2365296"/>
            <a:ext cx="10820400" cy="3970318"/>
          </a:xfrm>
          <a:prstGeom prst="rect">
            <a:avLst/>
          </a:prstGeom>
          <a:noFill/>
        </p:spPr>
        <p:txBody>
          <a:bodyPr wrap="square" rtlCol="0">
            <a:spAutoFit/>
          </a:bodyPr>
          <a:lstStyle/>
          <a:p>
            <a:pPr marL="214313" indent="-214313">
              <a:buFont typeface="Arial" panose="020B0604020202020204" pitchFamily="34" charset="0"/>
              <a:buChar char="•"/>
            </a:pP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By adding an automatic camera focusing feature can potentially enhance the deep learning accuracy.</a:t>
            </a:r>
          </a:p>
          <a:p>
            <a:pPr marL="214313" indent="-214313">
              <a:buFont typeface="Arial" panose="020B0604020202020204" pitchFamily="34" charset="0"/>
              <a:buChar char="•"/>
            </a:pPr>
            <a:endParaRPr lang="en-GB" sz="2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GB" sz="2800" dirty="0">
              <a:latin typeface="Times New Roman" panose="02020603050405020304" pitchFamily="18" charset="0"/>
              <a:ea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GB" sz="2800" dirty="0">
                <a:latin typeface="Times New Roman" panose="02020603050405020304" pitchFamily="18" charset="0"/>
                <a:ea typeface="Times New Roman" panose="02020603050405020304" pitchFamily="18" charset="0"/>
                <a:cs typeface="Times New Roman" panose="02020603050405020304" pitchFamily="18" charset="0"/>
              </a:rPr>
              <a:t>Using any updated deep learning models might boost the program’s accuracy and reliability.</a:t>
            </a:r>
          </a:p>
          <a:p>
            <a:pPr marL="214313" indent="-214313">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7738A3CF-BFE8-A1F8-35D2-0A1AE5138879}"/>
              </a:ext>
            </a:extLst>
          </p:cNvPr>
          <p:cNvSpPr>
            <a:spLocks noGrp="1"/>
          </p:cNvSpPr>
          <p:nvPr>
            <p:ph type="sldNum" sz="quarter" idx="12"/>
          </p:nvPr>
        </p:nvSpPr>
        <p:spPr/>
        <p:txBody>
          <a:bodyPr/>
          <a:lstStyle/>
          <a:p>
            <a:fld id="{DBF6F7DD-1D9C-4527-BC83-EC0A4840BE0C}" type="slidenum">
              <a:rPr lang="en-US" smtClean="0"/>
              <a:t>21</a:t>
            </a:fld>
            <a:endParaRPr lang="en-US"/>
          </a:p>
        </p:txBody>
      </p:sp>
      <p:sp>
        <p:nvSpPr>
          <p:cNvPr id="3" name="Title 7">
            <a:extLst>
              <a:ext uri="{FF2B5EF4-FFF2-40B4-BE49-F238E27FC236}">
                <a16:creationId xmlns:a16="http://schemas.microsoft.com/office/drawing/2014/main" id="{B2409D4A-9A28-C153-D0BE-7A8F0D49F32F}"/>
              </a:ext>
            </a:extLst>
          </p:cNvPr>
          <p:cNvSpPr txBox="1">
            <a:spLocks/>
          </p:cNvSpPr>
          <p:nvPr/>
        </p:nvSpPr>
        <p:spPr>
          <a:xfrm>
            <a:off x="1943100" y="111002"/>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b="1" dirty="0">
                <a:latin typeface="Palatino Linotype" panose="02040502050505030304" pitchFamily="18" charset="0"/>
              </a:rPr>
              <a:t>Recommendations For Future Study</a:t>
            </a:r>
            <a:endParaRPr lang="en-US" sz="3600" b="1" dirty="0">
              <a:latin typeface="Palatino Linotype" panose="02040502050505030304" pitchFamily="18" charset="0"/>
            </a:endParaRPr>
          </a:p>
        </p:txBody>
      </p:sp>
    </p:spTree>
    <p:extLst>
      <p:ext uri="{BB962C8B-B14F-4D97-AF65-F5344CB8AC3E}">
        <p14:creationId xmlns:p14="http://schemas.microsoft.com/office/powerpoint/2010/main" val="1237206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C196FA-A9BF-366A-3BEA-668A6F6F3550}"/>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524000" y="99467"/>
            <a:ext cx="9139136" cy="646331"/>
          </a:xfrm>
          <a:prstGeom prst="rect">
            <a:avLst/>
          </a:prstGeom>
        </p:spPr>
        <p:txBody>
          <a:bodyPr wrap="square">
            <a:spAutoFit/>
          </a:bodyPr>
          <a:lstStyle/>
          <a:p>
            <a:pPr algn="ctr"/>
            <a:r>
              <a:rPr lang="en-US" sz="3600" b="1" dirty="0">
                <a:latin typeface="Palatino Linotype" panose="02040502050505030304" pitchFamily="18" charset="0"/>
                <a:cs typeface="Times New Roman" pitchFamily="18" charset="0"/>
              </a:rPr>
              <a:t>References</a:t>
            </a:r>
            <a:endParaRPr lang="en-US" sz="3600" dirty="0">
              <a:latin typeface="Palatino Linotype" panose="02040502050505030304" pitchFamily="18" charset="0"/>
            </a:endParaRPr>
          </a:p>
        </p:txBody>
      </p:sp>
      <p:sp>
        <p:nvSpPr>
          <p:cNvPr id="13" name="TextBox 12">
            <a:extLst>
              <a:ext uri="{FF2B5EF4-FFF2-40B4-BE49-F238E27FC236}">
                <a16:creationId xmlns:a16="http://schemas.microsoft.com/office/drawing/2014/main" id="{8A3EE83F-775C-B54D-B5E3-F9D135D11390}"/>
              </a:ext>
            </a:extLst>
          </p:cNvPr>
          <p:cNvSpPr txBox="1"/>
          <p:nvPr/>
        </p:nvSpPr>
        <p:spPr>
          <a:xfrm>
            <a:off x="609600" y="982893"/>
            <a:ext cx="10820400" cy="6186309"/>
          </a:xfrm>
          <a:prstGeom prst="rect">
            <a:avLst/>
          </a:prstGeom>
          <a:noFill/>
        </p:spPr>
        <p:txBody>
          <a:bodyPr wrap="square" rtlCol="0">
            <a:spAutoFit/>
          </a:bodyPr>
          <a:lstStyle/>
          <a:p>
            <a:pPr marL="457200" indent="-457200"/>
            <a:r>
              <a:rPr lang="en-GB" dirty="0"/>
              <a:t>[1]    L. </a:t>
            </a:r>
            <a:r>
              <a:rPr lang="en-GB" dirty="0" err="1"/>
              <a:t>Notarantonio</a:t>
            </a:r>
            <a:r>
              <a:rPr lang="en-GB" dirty="0"/>
              <a:t>, “Girlfriend slammed for refusing to learn sign language: ‘Selfish,’” </a:t>
            </a:r>
            <a:r>
              <a:rPr lang="en-GB" i="1" dirty="0"/>
              <a:t>Newsweek</a:t>
            </a:r>
            <a:r>
              <a:rPr lang="en-GB" dirty="0"/>
              <a:t>, Mar. 16, 2023. [Online]. Available: https://www.newsweek.com/reddit-girlfriend-slammed-refusing-learn-sign-languag-1788333</a:t>
            </a:r>
            <a:endParaRPr lang="en-US" dirty="0">
              <a:latin typeface="Times New Roman" panose="02020603050405020304" pitchFamily="18" charset="0"/>
              <a:ea typeface="Times New Roman" panose="02020603050405020304" pitchFamily="18" charset="0"/>
            </a:endParaRPr>
          </a:p>
          <a:p>
            <a:pPr marL="457200" indent="-457200"/>
            <a:r>
              <a:rPr lang="en-US" dirty="0">
                <a:latin typeface="Times New Roman" panose="02020603050405020304" pitchFamily="18" charset="0"/>
                <a:ea typeface="Times New Roman" panose="02020603050405020304" pitchFamily="18" charset="0"/>
              </a:rPr>
              <a:t>[2]	S. R. </a:t>
            </a:r>
            <a:r>
              <a:rPr lang="en-US" dirty="0" err="1">
                <a:latin typeface="Times New Roman" panose="02020603050405020304" pitchFamily="18" charset="0"/>
                <a:ea typeface="Times New Roman" panose="02020603050405020304" pitchFamily="18" charset="0"/>
              </a:rPr>
              <a:t>Kodandaram</a:t>
            </a:r>
            <a:r>
              <a:rPr lang="en-US" dirty="0">
                <a:latin typeface="Times New Roman" panose="02020603050405020304" pitchFamily="18" charset="0"/>
                <a:ea typeface="Times New Roman" panose="02020603050405020304" pitchFamily="18" charset="0"/>
              </a:rPr>
              <a:t>, N. Kumar, and S. </a:t>
            </a:r>
            <a:r>
              <a:rPr lang="en-US" dirty="0" err="1">
                <a:latin typeface="Times New Roman" panose="02020603050405020304" pitchFamily="18" charset="0"/>
                <a:ea typeface="Times New Roman" panose="02020603050405020304" pitchFamily="18" charset="0"/>
              </a:rPr>
              <a:t>Gl</a:t>
            </a:r>
            <a:r>
              <a:rPr lang="en-US"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Sign Language Recognition</a:t>
            </a:r>
            <a:r>
              <a:rPr lang="en-US" dirty="0">
                <a:latin typeface="Times New Roman" panose="02020603050405020304" pitchFamily="18" charset="0"/>
                <a:ea typeface="Times New Roman" panose="02020603050405020304" pitchFamily="18" charset="0"/>
              </a:rPr>
              <a:t>. 2021.</a:t>
            </a:r>
          </a:p>
          <a:p>
            <a:pPr marL="457200" indent="-457200"/>
            <a:r>
              <a:rPr lang="en-US" dirty="0">
                <a:latin typeface="Times New Roman" panose="02020603050405020304" pitchFamily="18" charset="0"/>
                <a:ea typeface="Times New Roman" panose="02020603050405020304" pitchFamily="18" charset="0"/>
              </a:rPr>
              <a:t>[3]	S. </a:t>
            </a:r>
            <a:r>
              <a:rPr lang="en-US" dirty="0" err="1">
                <a:latin typeface="Times New Roman" panose="02020603050405020304" pitchFamily="18" charset="0"/>
                <a:ea typeface="Times New Roman" panose="02020603050405020304" pitchFamily="18" charset="0"/>
              </a:rPr>
              <a:t>Upendran</a:t>
            </a:r>
            <a:r>
              <a:rPr lang="en-US" dirty="0">
                <a:latin typeface="Times New Roman" panose="02020603050405020304" pitchFamily="18" charset="0"/>
                <a:ea typeface="Times New Roman" panose="02020603050405020304" pitchFamily="18" charset="0"/>
              </a:rPr>
              <a:t> and A. </a:t>
            </a:r>
            <a:r>
              <a:rPr lang="en-US" dirty="0" err="1">
                <a:latin typeface="Times New Roman" panose="02020603050405020304" pitchFamily="18" charset="0"/>
                <a:ea typeface="Times New Roman" panose="02020603050405020304" pitchFamily="18" charset="0"/>
              </a:rPr>
              <a:t>Thamizharasi</a:t>
            </a:r>
            <a:r>
              <a:rPr lang="en-US"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American Sign Language interpreter system for deaf and dumb individuals</a:t>
            </a:r>
            <a:r>
              <a:rPr lang="en-US" dirty="0">
                <a:latin typeface="Times New Roman" panose="02020603050405020304" pitchFamily="18" charset="0"/>
                <a:ea typeface="Times New Roman" panose="02020603050405020304" pitchFamily="18" charset="0"/>
              </a:rPr>
              <a:t>. 2014, pp. 1477-1481.</a:t>
            </a:r>
          </a:p>
          <a:p>
            <a:pPr marL="457200" indent="-457200"/>
            <a:r>
              <a:rPr lang="en-US" dirty="0">
                <a:latin typeface="Times New Roman" panose="02020603050405020304" pitchFamily="18" charset="0"/>
                <a:ea typeface="Times New Roman" panose="02020603050405020304" pitchFamily="18" charset="0"/>
              </a:rPr>
              <a:t>[4]	M. Panwar, "Hand gesture recognition based on shape parameters," 02/01 2012.</a:t>
            </a:r>
          </a:p>
          <a:p>
            <a:pPr marL="457200" indent="-457200"/>
            <a:r>
              <a:rPr lang="en-US" dirty="0">
                <a:latin typeface="Times New Roman" panose="02020603050405020304" pitchFamily="18" charset="0"/>
                <a:ea typeface="Times New Roman" panose="02020603050405020304" pitchFamily="18" charset="0"/>
              </a:rPr>
              <a:t>[5]	B. </a:t>
            </a:r>
            <a:r>
              <a:rPr lang="en-US" dirty="0" err="1">
                <a:latin typeface="Times New Roman" panose="02020603050405020304" pitchFamily="18" charset="0"/>
                <a:ea typeface="Times New Roman" panose="02020603050405020304" pitchFamily="18" charset="0"/>
              </a:rPr>
              <a:t>Chitradevi</a:t>
            </a:r>
            <a:r>
              <a:rPr lang="en-US" dirty="0">
                <a:latin typeface="Times New Roman" panose="02020603050405020304" pitchFamily="18" charset="0"/>
                <a:ea typeface="Times New Roman" panose="02020603050405020304" pitchFamily="18" charset="0"/>
              </a:rPr>
              <a:t>, P. S. J. I. J. o. I. R. </a:t>
            </a:r>
            <a:r>
              <a:rPr lang="en-US" dirty="0" err="1">
                <a:latin typeface="Times New Roman" panose="02020603050405020304" pitchFamily="18" charset="0"/>
                <a:ea typeface="Times New Roman" panose="02020603050405020304" pitchFamily="18" charset="0"/>
              </a:rPr>
              <a:t>i</a:t>
            </a:r>
            <a:r>
              <a:rPr lang="en-US" dirty="0">
                <a:latin typeface="Times New Roman" panose="02020603050405020304" pitchFamily="18" charset="0"/>
                <a:ea typeface="Times New Roman" panose="02020603050405020304" pitchFamily="18" charset="0"/>
              </a:rPr>
              <a:t>. Computer, and C. Engineering, "An Overview on Image Processing Techniques," vol. 2, pp. 6466-6472, 2014.</a:t>
            </a:r>
          </a:p>
          <a:p>
            <a:pPr marL="457200" indent="-457200"/>
            <a:r>
              <a:rPr lang="en-US" dirty="0">
                <a:latin typeface="Times New Roman" panose="02020603050405020304" pitchFamily="18" charset="0"/>
                <a:ea typeface="Times New Roman" panose="02020603050405020304" pitchFamily="18" charset="0"/>
              </a:rPr>
              <a:t>[6]	J. Kuruvilla, D. Sukumaran, A. Sankar, and S. P. Joy, "A review on image processing and image segmentation," in </a:t>
            </a:r>
            <a:r>
              <a:rPr lang="en-US" i="1" dirty="0">
                <a:latin typeface="Times New Roman" panose="02020603050405020304" pitchFamily="18" charset="0"/>
                <a:ea typeface="Times New Roman" panose="02020603050405020304" pitchFamily="18" charset="0"/>
              </a:rPr>
              <a:t>2016 International Conference on Data Mining and Advanced Computing (SAPIENCE)</a:t>
            </a:r>
            <a:r>
              <a:rPr lang="en-US" dirty="0">
                <a:latin typeface="Times New Roman" panose="02020603050405020304" pitchFamily="18" charset="0"/>
                <a:ea typeface="Times New Roman" panose="02020603050405020304" pitchFamily="18" charset="0"/>
              </a:rPr>
              <a:t>, 2016, pp. 198-203.</a:t>
            </a:r>
          </a:p>
          <a:p>
            <a:pPr marL="457200" indent="-457200"/>
            <a:r>
              <a:rPr lang="en-US" dirty="0">
                <a:latin typeface="Times New Roman" panose="02020603050405020304" pitchFamily="18" charset="0"/>
                <a:ea typeface="Times New Roman" panose="02020603050405020304" pitchFamily="18" charset="0"/>
              </a:rPr>
              <a:t>[7]	R. </a:t>
            </a:r>
            <a:r>
              <a:rPr lang="en-US" dirty="0" err="1">
                <a:latin typeface="Times New Roman" panose="02020603050405020304" pitchFamily="18" charset="0"/>
                <a:ea typeface="Times New Roman" panose="02020603050405020304" pitchFamily="18" charset="0"/>
              </a:rPr>
              <a:t>Suganya</a:t>
            </a:r>
            <a:r>
              <a:rPr lang="en-US" dirty="0">
                <a:latin typeface="Times New Roman" panose="02020603050405020304" pitchFamily="18" charset="0"/>
                <a:ea typeface="Times New Roman" panose="02020603050405020304" pitchFamily="18" charset="0"/>
              </a:rPr>
              <a:t>, T. J. n. I. C. o. E. </a:t>
            </a:r>
            <a:r>
              <a:rPr lang="en-US" dirty="0" err="1">
                <a:latin typeface="Times New Roman" panose="02020603050405020304" pitchFamily="18" charset="0"/>
                <a:ea typeface="Times New Roman" panose="02020603050405020304" pitchFamily="18" charset="0"/>
              </a:rPr>
              <a:t>Meeradevi</a:t>
            </a:r>
            <a:r>
              <a:rPr lang="en-US" dirty="0">
                <a:latin typeface="Times New Roman" panose="02020603050405020304" pitchFamily="18" charset="0"/>
                <a:ea typeface="Times New Roman" panose="02020603050405020304" pitchFamily="18" charset="0"/>
              </a:rPr>
              <a:t>., and C. Systems, "Design of a communication aid for physically challenged," pp. 818-822, 2015.</a:t>
            </a:r>
          </a:p>
          <a:p>
            <a:pPr marL="457200" indent="-457200"/>
            <a:r>
              <a:rPr lang="en-US" dirty="0">
                <a:latin typeface="Times New Roman" panose="02020603050405020304" pitchFamily="18" charset="0"/>
                <a:ea typeface="Times New Roman" panose="02020603050405020304" pitchFamily="18" charset="0"/>
              </a:rPr>
              <a:t>[8]	H. </a:t>
            </a:r>
            <a:r>
              <a:rPr lang="en-US" dirty="0" err="1">
                <a:latin typeface="Times New Roman" panose="02020603050405020304" pitchFamily="18" charset="0"/>
                <a:ea typeface="Times New Roman" panose="02020603050405020304" pitchFamily="18" charset="0"/>
              </a:rPr>
              <a:t>Mariappan</a:t>
            </a:r>
            <a:r>
              <a:rPr lang="en-US" dirty="0">
                <a:latin typeface="Times New Roman" panose="02020603050405020304" pitchFamily="18" charset="0"/>
                <a:ea typeface="Times New Roman" panose="02020603050405020304" pitchFamily="18" charset="0"/>
              </a:rPr>
              <a:t> and V. </a:t>
            </a:r>
            <a:r>
              <a:rPr lang="en-US" dirty="0" err="1">
                <a:latin typeface="Times New Roman" panose="02020603050405020304" pitchFamily="18" charset="0"/>
                <a:ea typeface="Times New Roman" panose="02020603050405020304" pitchFamily="18" charset="0"/>
              </a:rPr>
              <a:t>Gomathi</a:t>
            </a:r>
            <a:r>
              <a:rPr lang="en-US"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Real-Time Recognition of Indian Sign Language</a:t>
            </a:r>
            <a:r>
              <a:rPr lang="en-US" dirty="0">
                <a:latin typeface="Times New Roman" panose="02020603050405020304" pitchFamily="18" charset="0"/>
                <a:ea typeface="Times New Roman" panose="02020603050405020304" pitchFamily="18" charset="0"/>
              </a:rPr>
              <a:t>. 2019, pp. 1-6.</a:t>
            </a:r>
          </a:p>
          <a:p>
            <a:pPr marL="457200" indent="-457200"/>
            <a:r>
              <a:rPr lang="en-US" dirty="0">
                <a:latin typeface="Times New Roman" panose="02020603050405020304" pitchFamily="18" charset="0"/>
                <a:ea typeface="Times New Roman" panose="02020603050405020304" pitchFamily="18" charset="0"/>
              </a:rPr>
              <a:t>[9]   B. Parton, "Sign Language Recognition and Translation: A Multidisciplined Approach From the Field of Artificial Intelligence," </a:t>
            </a:r>
            <a:r>
              <a:rPr lang="en-US" i="1" dirty="0">
                <a:latin typeface="Times New Roman" panose="02020603050405020304" pitchFamily="18" charset="0"/>
                <a:ea typeface="Times New Roman" panose="02020603050405020304" pitchFamily="18" charset="0"/>
              </a:rPr>
              <a:t>Journal of deaf studies and deaf education, </a:t>
            </a:r>
            <a:r>
              <a:rPr lang="en-US" dirty="0">
                <a:latin typeface="Times New Roman" panose="02020603050405020304" pitchFamily="18" charset="0"/>
                <a:ea typeface="Times New Roman" panose="02020603050405020304" pitchFamily="18" charset="0"/>
              </a:rPr>
              <a:t>vol. 11, pp. 94-101, 02/01 2006.</a:t>
            </a:r>
          </a:p>
          <a:p>
            <a:pPr marL="457200" indent="-457200"/>
            <a:r>
              <a:rPr lang="en-GB" dirty="0"/>
              <a:t>[10]  V[1]V. A. Sujan and M. A. </a:t>
            </a:r>
            <a:r>
              <a:rPr lang="en-GB" dirty="0" err="1"/>
              <a:t>Meggiolaro</a:t>
            </a:r>
            <a:r>
              <a:rPr lang="en-GB" dirty="0"/>
              <a:t>, “&lt;title&gt;Sign language recognition using competitive learning           in the HAVNET neural network&lt;/title&gt;,” </a:t>
            </a:r>
            <a:r>
              <a:rPr lang="en-GB" i="1" dirty="0"/>
              <a:t>Applications of Artificial Neural Networks in Image Processing V</a:t>
            </a:r>
            <a:r>
              <a:rPr lang="en-GB" dirty="0"/>
              <a:t>, Apr. 2000, </a:t>
            </a:r>
            <a:r>
              <a:rPr lang="en-GB" b="1" dirty="0"/>
              <a:t>Published</a:t>
            </a:r>
            <a:r>
              <a:rPr lang="en-GB" dirty="0"/>
              <a:t>, </a:t>
            </a:r>
            <a:r>
              <a:rPr lang="en-GB" dirty="0" err="1"/>
              <a:t>doi</a:t>
            </a:r>
            <a:r>
              <a:rPr lang="en-GB" dirty="0"/>
              <a:t>: 10.1117/12.382901</a:t>
            </a:r>
            <a:endParaRPr lang="en-US" dirty="0">
              <a:latin typeface="Times New Roman" panose="02020603050405020304" pitchFamily="18" charset="0"/>
              <a:ea typeface="Times New Roman" panose="02020603050405020304" pitchFamily="18" charset="0"/>
            </a:endParaRPr>
          </a:p>
          <a:p>
            <a:pPr marL="457200" indent="-457200"/>
            <a:endParaRPr lang="en-US" dirty="0">
              <a:latin typeface="Times New Roman" panose="02020603050405020304" pitchFamily="18" charset="0"/>
              <a:ea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5D1ACCDC-CC49-86EE-D49D-DC2E353E9C75}"/>
              </a:ext>
            </a:extLst>
          </p:cNvPr>
          <p:cNvSpPr>
            <a:spLocks noGrp="1"/>
          </p:cNvSpPr>
          <p:nvPr>
            <p:ph type="sldNum" sz="quarter" idx="12"/>
          </p:nvPr>
        </p:nvSpPr>
        <p:spPr/>
        <p:txBody>
          <a:bodyPr/>
          <a:lstStyle/>
          <a:p>
            <a:fld id="{DBF6F7DD-1D9C-4527-BC83-EC0A4840BE0C}" type="slidenum">
              <a:rPr lang="en-US" smtClean="0"/>
              <a:t>22</a:t>
            </a:fld>
            <a:endParaRPr lang="en-US"/>
          </a:p>
        </p:txBody>
      </p:sp>
    </p:spTree>
    <p:extLst>
      <p:ext uri="{BB962C8B-B14F-4D97-AF65-F5344CB8AC3E}">
        <p14:creationId xmlns:p14="http://schemas.microsoft.com/office/powerpoint/2010/main" val="359608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007B41-0D0E-B59D-065A-5E40C9FE1355}"/>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526432" y="92856"/>
            <a:ext cx="9139136" cy="646331"/>
          </a:xfrm>
          <a:prstGeom prst="rect">
            <a:avLst/>
          </a:prstGeom>
        </p:spPr>
        <p:txBody>
          <a:bodyPr wrap="square">
            <a:spAutoFit/>
          </a:bodyPr>
          <a:lstStyle/>
          <a:p>
            <a:pPr algn="ctr"/>
            <a:r>
              <a:rPr lang="en-US" sz="3600" b="1" dirty="0">
                <a:latin typeface="Palatino Linotype" panose="02040502050505030304" pitchFamily="18" charset="0"/>
                <a:cs typeface="Times New Roman" pitchFamily="18" charset="0"/>
              </a:rPr>
              <a:t>References</a:t>
            </a:r>
            <a:endParaRPr lang="en-US" sz="3600" dirty="0">
              <a:latin typeface="Palatino Linotype" panose="02040502050505030304" pitchFamily="18" charset="0"/>
            </a:endParaRPr>
          </a:p>
        </p:txBody>
      </p:sp>
      <p:sp>
        <p:nvSpPr>
          <p:cNvPr id="13" name="TextBox 12">
            <a:extLst>
              <a:ext uri="{FF2B5EF4-FFF2-40B4-BE49-F238E27FC236}">
                <a16:creationId xmlns:a16="http://schemas.microsoft.com/office/drawing/2014/main" id="{8A3EE83F-775C-B54D-B5E3-F9D135D11390}"/>
              </a:ext>
            </a:extLst>
          </p:cNvPr>
          <p:cNvSpPr txBox="1"/>
          <p:nvPr/>
        </p:nvSpPr>
        <p:spPr>
          <a:xfrm>
            <a:off x="685800" y="737594"/>
            <a:ext cx="10820400" cy="6463308"/>
          </a:xfrm>
          <a:prstGeom prst="rect">
            <a:avLst/>
          </a:prstGeom>
          <a:noFill/>
        </p:spPr>
        <p:txBody>
          <a:bodyPr wrap="square" rtlCol="0">
            <a:spAutoFit/>
          </a:bodyPr>
          <a:lstStyle/>
          <a:p>
            <a:pPr algn="just"/>
            <a:endParaRPr lang="en-GB" dirty="0"/>
          </a:p>
          <a:p>
            <a:pPr marL="457200" indent="-457200" algn="just"/>
            <a:r>
              <a:rPr lang="en-US" dirty="0"/>
              <a:t>[11] S. </a:t>
            </a:r>
            <a:r>
              <a:rPr lang="en-US" dirty="0" err="1"/>
              <a:t>Malassiotis</a:t>
            </a:r>
            <a:r>
              <a:rPr lang="en-US" dirty="0"/>
              <a:t>, N. </a:t>
            </a:r>
            <a:r>
              <a:rPr lang="en-US" dirty="0" err="1"/>
              <a:t>Aifanti</a:t>
            </a:r>
            <a:r>
              <a:rPr lang="en-US" dirty="0"/>
              <a:t>, and M. G. </a:t>
            </a:r>
            <a:r>
              <a:rPr lang="en-US" dirty="0" err="1"/>
              <a:t>Strintzis</a:t>
            </a:r>
            <a:r>
              <a:rPr lang="en-US" dirty="0"/>
              <a:t>, “A gesture recognition system using 3D data,” </a:t>
            </a:r>
            <a:r>
              <a:rPr lang="en-US" i="1" dirty="0"/>
              <a:t>Proceedings. First  International Symposium on 3D Data Processing Visualization and Transmission</a:t>
            </a:r>
            <a:r>
              <a:rPr lang="en-US" dirty="0"/>
              <a:t>, </a:t>
            </a:r>
            <a:r>
              <a:rPr lang="en-US" b="1" dirty="0"/>
              <a:t>Published</a:t>
            </a:r>
            <a:r>
              <a:rPr lang="en-US" dirty="0"/>
              <a:t>, </a:t>
            </a:r>
            <a:r>
              <a:rPr lang="en-US" dirty="0" err="1"/>
              <a:t>doi</a:t>
            </a:r>
            <a:r>
              <a:rPr lang="en-US" dirty="0"/>
              <a:t>: 10.1109/tdpvt.2002.1024061.</a:t>
            </a:r>
          </a:p>
          <a:p>
            <a:pPr marL="457200" indent="-457200" algn="just"/>
            <a:r>
              <a:rPr lang="en-GB" dirty="0"/>
              <a:t>[12] B. S. Parton, “Sign Language Recognition and Translation: A Multidisciplined Approach From the Field of Artificial Intelligence,” Journal of Deaf Studies and Deaf Education, vol. 11, no. 1, pp. 94–101, Oct. 2005, </a:t>
            </a:r>
            <a:r>
              <a:rPr lang="en-GB" dirty="0" err="1"/>
              <a:t>doi</a:t>
            </a:r>
            <a:r>
              <a:rPr lang="en-GB" dirty="0"/>
              <a:t>: 10.1093/</a:t>
            </a:r>
            <a:r>
              <a:rPr lang="en-GB" dirty="0" err="1"/>
              <a:t>deafed</a:t>
            </a:r>
            <a:r>
              <a:rPr lang="en-GB" dirty="0"/>
              <a:t>/enj003.</a:t>
            </a:r>
          </a:p>
          <a:p>
            <a:pPr marL="457200" indent="-457200" algn="just"/>
            <a:r>
              <a:rPr lang="en-US" dirty="0"/>
              <a:t>[13] S. </a:t>
            </a:r>
            <a:r>
              <a:rPr lang="en-US" dirty="0" err="1"/>
              <a:t>Upendran</a:t>
            </a:r>
            <a:r>
              <a:rPr lang="en-US" dirty="0"/>
              <a:t> and A. </a:t>
            </a:r>
            <a:r>
              <a:rPr lang="en-US" dirty="0" err="1"/>
              <a:t>Thamizharasi</a:t>
            </a:r>
            <a:r>
              <a:rPr lang="en-US" dirty="0"/>
              <a:t>, “American Sign Language interpreter system for deaf and dumb individuals,” 2014 International Conference on Control, Instrumentation, Communication and Computational Technologies (ICCICCT), Jul. 2014, Published, </a:t>
            </a:r>
            <a:r>
              <a:rPr lang="en-US" dirty="0" err="1"/>
              <a:t>doi</a:t>
            </a:r>
            <a:r>
              <a:rPr lang="en-US" dirty="0"/>
              <a:t>: 10.1109/iccicct.2014.6993193.</a:t>
            </a:r>
          </a:p>
          <a:p>
            <a:pPr marL="457200" indent="-457200" algn="just"/>
            <a:r>
              <a:rPr lang="en-US" dirty="0"/>
              <a:t>[14] K. K. Dutta, S. K. Raju K., A. Kumar G.S., and S. A. Swamy B., “Double handed Indian Sign Language to speech and text,” 2015 Third International Conference on Image Information Processing (ICIIP), Dec. 2015, Published, </a:t>
            </a:r>
            <a:r>
              <a:rPr lang="en-US" dirty="0" err="1"/>
              <a:t>doi</a:t>
            </a:r>
            <a:r>
              <a:rPr lang="en-US" dirty="0"/>
              <a:t>: 10.1109/iciip.2015.7414799.</a:t>
            </a:r>
          </a:p>
          <a:p>
            <a:pPr marL="457200" indent="-457200" algn="just"/>
            <a:r>
              <a:rPr lang="en-GB" dirty="0"/>
              <a:t>[15] A. Abraham and V. Rohini, “Real time conversion of sign language to speech and prediction of gestures using Artificial Neural Network,” Procedia Computer Science, vol. 143, pp. 587–594, 2018, </a:t>
            </a:r>
            <a:r>
              <a:rPr lang="en-GB" dirty="0" err="1"/>
              <a:t>doi</a:t>
            </a:r>
            <a:r>
              <a:rPr lang="en-GB" dirty="0"/>
              <a:t>: 10.1016/j.procs.2018.10.435.</a:t>
            </a:r>
          </a:p>
          <a:p>
            <a:pPr marL="457200" indent="-457200" algn="just"/>
            <a:r>
              <a:rPr lang="en-US" dirty="0"/>
              <a:t>[16] M. </a:t>
            </a:r>
            <a:r>
              <a:rPr lang="en-US" dirty="0" err="1"/>
              <a:t>Bilgin</a:t>
            </a:r>
            <a:r>
              <a:rPr lang="en-US" dirty="0"/>
              <a:t> and K. </a:t>
            </a:r>
            <a:r>
              <a:rPr lang="en-US" dirty="0" err="1"/>
              <a:t>Mutludogan</a:t>
            </a:r>
            <a:r>
              <a:rPr lang="en-US" dirty="0"/>
              <a:t>, “American Sign Language Character Recognition with Capsule Networks,” 2019 3rd International Symposium on Multidisciplinary Studies and Innovative Technologies (ISMSIT), Oct. 2019, Published, </a:t>
            </a:r>
            <a:r>
              <a:rPr lang="en-US" dirty="0" err="1"/>
              <a:t>doi</a:t>
            </a:r>
            <a:r>
              <a:rPr lang="en-US" dirty="0"/>
              <a:t>: 10.1109/ismsit.2019.8932829.</a:t>
            </a:r>
          </a:p>
          <a:p>
            <a:pPr marL="457200" indent="-457200" algn="just"/>
            <a:r>
              <a:rPr lang="en-GB" dirty="0"/>
              <a:t>[17] “Hand landmarks detection guide | </a:t>
            </a:r>
            <a:r>
              <a:rPr lang="en-GB" dirty="0" err="1"/>
              <a:t>MediaPipe</a:t>
            </a:r>
            <a:r>
              <a:rPr lang="en-GB" dirty="0"/>
              <a:t> | Google for Developers,” Google for Developers.   [Online]. Available: https://developers.google.com/mediapipe/solutions/vision/hand_landmarker</a:t>
            </a:r>
          </a:p>
          <a:p>
            <a:pPr algn="just"/>
            <a:endParaRPr lang="en-US" dirty="0">
              <a:latin typeface="Times New Roman" panose="02020603050405020304" pitchFamily="18" charset="0"/>
              <a:ea typeface="Times New Roman" panose="02020603050405020304" pitchFamily="18" charset="0"/>
            </a:endParaRPr>
          </a:p>
          <a:p>
            <a:pPr algn="just"/>
            <a:endParaRPr lang="en-US" dirty="0"/>
          </a:p>
        </p:txBody>
      </p:sp>
      <p:sp>
        <p:nvSpPr>
          <p:cNvPr id="3" name="Slide Number Placeholder 2">
            <a:extLst>
              <a:ext uri="{FF2B5EF4-FFF2-40B4-BE49-F238E27FC236}">
                <a16:creationId xmlns:a16="http://schemas.microsoft.com/office/drawing/2014/main" id="{5D1ACCDC-CC49-86EE-D49D-DC2E353E9C75}"/>
              </a:ext>
            </a:extLst>
          </p:cNvPr>
          <p:cNvSpPr>
            <a:spLocks noGrp="1"/>
          </p:cNvSpPr>
          <p:nvPr>
            <p:ph type="sldNum" sz="quarter" idx="12"/>
          </p:nvPr>
        </p:nvSpPr>
        <p:spPr/>
        <p:txBody>
          <a:bodyPr/>
          <a:lstStyle/>
          <a:p>
            <a:fld id="{DBF6F7DD-1D9C-4527-BC83-EC0A4840BE0C}" type="slidenum">
              <a:rPr lang="en-US" smtClean="0"/>
              <a:t>23</a:t>
            </a:fld>
            <a:endParaRPr lang="en-US" dirty="0"/>
          </a:p>
        </p:txBody>
      </p:sp>
    </p:spTree>
    <p:extLst>
      <p:ext uri="{BB962C8B-B14F-4D97-AF65-F5344CB8AC3E}">
        <p14:creationId xmlns:p14="http://schemas.microsoft.com/office/powerpoint/2010/main" val="3519843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3009900" y="1981200"/>
            <a:ext cx="6172200" cy="857250"/>
          </a:xfrm>
          <a:prstGeom prst="rect">
            <a:avLst/>
          </a:prstGeom>
        </p:spPr>
        <p:txBody>
          <a:bodyPr/>
          <a:lstStyle/>
          <a:p>
            <a:pPr algn="ctr">
              <a:defRPr/>
            </a:pPr>
            <a:r>
              <a:rPr lang="en-US" sz="4950" b="1" dirty="0">
                <a:solidFill>
                  <a:schemeClr val="accent5">
                    <a:lumMod val="50000"/>
                  </a:schemeClr>
                </a:solidFill>
                <a:latin typeface="Palatino Linotype" panose="02040502050505030304" pitchFamily="18" charset="0"/>
                <a:cs typeface="Times New Roman" pitchFamily="18" charset="0"/>
              </a:rPr>
              <a:t>Thank You</a:t>
            </a:r>
          </a:p>
          <a:p>
            <a:pPr algn="ctr">
              <a:defRPr/>
            </a:pPr>
            <a:endParaRPr lang="en-US" sz="4950" b="1" dirty="0">
              <a:solidFill>
                <a:schemeClr val="accent5">
                  <a:lumMod val="50000"/>
                </a:schemeClr>
              </a:solidFill>
              <a:latin typeface="Palatino Linotype" panose="02040502050505030304" pitchFamily="18" charset="0"/>
              <a:ea typeface="+mj-ea"/>
              <a:cs typeface="Times New Roman" pitchFamily="18" charset="0"/>
            </a:endParaRPr>
          </a:p>
          <a:p>
            <a:pPr algn="ctr">
              <a:defRPr/>
            </a:pPr>
            <a:endParaRPr lang="en-US" sz="4950" b="1" dirty="0">
              <a:solidFill>
                <a:schemeClr val="accent5">
                  <a:lumMod val="50000"/>
                </a:schemeClr>
              </a:solidFill>
              <a:latin typeface="Palatino Linotype" panose="02040502050505030304" pitchFamily="18" charset="0"/>
              <a:ea typeface="+mj-ea"/>
              <a:cs typeface="Times New Roman" pitchFamily="18" charset="0"/>
            </a:endParaRPr>
          </a:p>
        </p:txBody>
      </p:sp>
      <p:sp>
        <p:nvSpPr>
          <p:cNvPr id="3" name="Slide Number Placeholder 2">
            <a:extLst>
              <a:ext uri="{FF2B5EF4-FFF2-40B4-BE49-F238E27FC236}">
                <a16:creationId xmlns:a16="http://schemas.microsoft.com/office/drawing/2014/main" id="{0BFB230A-CC9C-648C-E813-935AE9894E2B}"/>
              </a:ext>
            </a:extLst>
          </p:cNvPr>
          <p:cNvSpPr>
            <a:spLocks noGrp="1"/>
          </p:cNvSpPr>
          <p:nvPr>
            <p:ph type="sldNum" sz="quarter" idx="12"/>
          </p:nvPr>
        </p:nvSpPr>
        <p:spPr/>
        <p:txBody>
          <a:bodyPr/>
          <a:lstStyle/>
          <a:p>
            <a:fld id="{DBF6F7DD-1D9C-4527-BC83-EC0A4840BE0C}" type="slidenum">
              <a:rPr lang="en-US" smtClean="0"/>
              <a:t>24</a:t>
            </a:fld>
            <a:endParaRPr lang="en-US"/>
          </a:p>
        </p:txBody>
      </p:sp>
      <p:sp>
        <p:nvSpPr>
          <p:cNvPr id="4" name="Title 5">
            <a:extLst>
              <a:ext uri="{FF2B5EF4-FFF2-40B4-BE49-F238E27FC236}">
                <a16:creationId xmlns:a16="http://schemas.microsoft.com/office/drawing/2014/main" id="{9493B35E-21BC-2324-9A2A-8E9E4A0FA2B0}"/>
              </a:ext>
            </a:extLst>
          </p:cNvPr>
          <p:cNvSpPr txBox="1">
            <a:spLocks/>
          </p:cNvSpPr>
          <p:nvPr/>
        </p:nvSpPr>
        <p:spPr>
          <a:xfrm>
            <a:off x="571500" y="4267200"/>
            <a:ext cx="11049000" cy="165735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950" b="1" dirty="0">
                <a:solidFill>
                  <a:schemeClr val="accent5">
                    <a:lumMod val="50000"/>
                  </a:schemeClr>
                </a:solidFill>
                <a:latin typeface="Palatino Linotype" panose="02040502050505030304" pitchFamily="18" charset="0"/>
                <a:cs typeface="Times New Roman" pitchFamily="18" charset="0"/>
              </a:rPr>
              <a:t>Questions &amp; Any Suggestions</a:t>
            </a:r>
          </a:p>
        </p:txBody>
      </p:sp>
    </p:spTree>
    <p:extLst>
      <p:ext uri="{BB962C8B-B14F-4D97-AF65-F5344CB8AC3E}">
        <p14:creationId xmlns:p14="http://schemas.microsoft.com/office/powerpoint/2010/main" val="158110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233CAD-4FC9-D3C3-7DC2-8E3A8FC8BB51}"/>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9F5B47AD-25BF-CF32-5F98-F1C16E711DF2}"/>
              </a:ext>
            </a:extLst>
          </p:cNvPr>
          <p:cNvSpPr>
            <a:spLocks noGrp="1"/>
          </p:cNvSpPr>
          <p:nvPr>
            <p:ph sz="half" idx="1"/>
          </p:nvPr>
        </p:nvSpPr>
        <p:spPr/>
        <p:txBody>
          <a:bodyPr>
            <a:normAutofit/>
          </a:bodyPr>
          <a:lstStyle/>
          <a:p>
            <a:pPr algn="just"/>
            <a:r>
              <a:rPr lang="en-US" dirty="0"/>
              <a:t>Sign language used primarily by deaf people.</a:t>
            </a:r>
          </a:p>
          <a:p>
            <a:pPr marL="0" indent="0">
              <a:buNone/>
            </a:pPr>
            <a:endParaRPr lang="en-US" dirty="0"/>
          </a:p>
          <a:p>
            <a:pPr algn="just"/>
            <a:r>
              <a:rPr lang="en-US" dirty="0"/>
              <a:t>Uses different mediums such as hands, faces, or </a:t>
            </a:r>
            <a:r>
              <a:rPr lang="en-US" dirty="0">
                <a:latin typeface="Palatino Linotype" panose="02040502050505030304" pitchFamily="18" charset="0"/>
              </a:rPr>
              <a:t>eyes</a:t>
            </a:r>
            <a:r>
              <a:rPr lang="en-US" dirty="0"/>
              <a:t> rather than vocal tract or ears for communication purposes.</a:t>
            </a:r>
          </a:p>
        </p:txBody>
      </p:sp>
      <p:pic>
        <p:nvPicPr>
          <p:cNvPr id="1028" name="Picture 4" descr="Couple communicating at home using sign language, closeup Young positive couple sit on sofa at home communicating using sign language, friends talking indoor showing fingers gestures, having fun, leading pleasant conversation, people with disability concept sign language stock pictures, royalty-free photos &amp; images">
            <a:extLst>
              <a:ext uri="{FF2B5EF4-FFF2-40B4-BE49-F238E27FC236}">
                <a16:creationId xmlns:a16="http://schemas.microsoft.com/office/drawing/2014/main" id="{C18C98A9-58DD-900D-F5AC-9D12A71EB32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409006" y="1828800"/>
            <a:ext cx="3810000" cy="3505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5DCFF5-731A-09CA-C748-E1B495B8821A}"/>
              </a:ext>
            </a:extLst>
          </p:cNvPr>
          <p:cNvSpPr txBox="1"/>
          <p:nvPr/>
        </p:nvSpPr>
        <p:spPr>
          <a:xfrm>
            <a:off x="6475828" y="5474678"/>
            <a:ext cx="3887372" cy="646331"/>
          </a:xfrm>
          <a:prstGeom prst="rect">
            <a:avLst/>
          </a:prstGeom>
          <a:noFill/>
        </p:spPr>
        <p:txBody>
          <a:bodyPr wrap="square" rtlCol="0">
            <a:spAutoFit/>
          </a:bodyPr>
          <a:lstStyle/>
          <a:p>
            <a:pPr algn="ctr"/>
            <a:r>
              <a:rPr lang="en-US" dirty="0"/>
              <a:t>Fig.1. Communication by Using Sign Language [1]</a:t>
            </a:r>
          </a:p>
        </p:txBody>
      </p:sp>
      <p:sp>
        <p:nvSpPr>
          <p:cNvPr id="2" name="Slide Number Placeholder 1">
            <a:extLst>
              <a:ext uri="{FF2B5EF4-FFF2-40B4-BE49-F238E27FC236}">
                <a16:creationId xmlns:a16="http://schemas.microsoft.com/office/drawing/2014/main" id="{79ABA98C-913E-E289-4B44-FE5B8F21F32E}"/>
              </a:ext>
            </a:extLst>
          </p:cNvPr>
          <p:cNvSpPr>
            <a:spLocks noGrp="1"/>
          </p:cNvSpPr>
          <p:nvPr>
            <p:ph type="sldNum" sz="quarter" idx="12"/>
          </p:nvPr>
        </p:nvSpPr>
        <p:spPr/>
        <p:txBody>
          <a:bodyPr/>
          <a:lstStyle/>
          <a:p>
            <a:fld id="{DBF6F7DD-1D9C-4527-BC83-EC0A4840BE0C}" type="slidenum">
              <a:rPr lang="en-US" smtClean="0"/>
              <a:t>2</a:t>
            </a:fld>
            <a:endParaRPr lang="en-US"/>
          </a:p>
        </p:txBody>
      </p:sp>
      <p:sp>
        <p:nvSpPr>
          <p:cNvPr id="3" name="Title 7">
            <a:extLst>
              <a:ext uri="{FF2B5EF4-FFF2-40B4-BE49-F238E27FC236}">
                <a16:creationId xmlns:a16="http://schemas.microsoft.com/office/drawing/2014/main" id="{FAE1C4DA-9AC5-9880-19F3-12D367ADD85A}"/>
              </a:ext>
            </a:extLst>
          </p:cNvPr>
          <p:cNvSpPr txBox="1">
            <a:spLocks/>
          </p:cNvSpPr>
          <p:nvPr/>
        </p:nvSpPr>
        <p:spPr>
          <a:xfrm>
            <a:off x="1943100" y="136524"/>
            <a:ext cx="8305800" cy="6397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n-US" sz="3600" b="1" dirty="0">
                <a:latin typeface="Palatino Linotype" panose="02040502050505030304" pitchFamily="18" charset="0"/>
                <a:cs typeface="Times New Roman" pitchFamily="18" charset="0"/>
              </a:rPr>
              <a:t>What is Sign Language?</a:t>
            </a:r>
            <a:endParaRPr lang="en-US" sz="3600" dirty="0"/>
          </a:p>
        </p:txBody>
      </p:sp>
    </p:spTree>
    <p:extLst>
      <p:ext uri="{BB962C8B-B14F-4D97-AF65-F5344CB8AC3E}">
        <p14:creationId xmlns:p14="http://schemas.microsoft.com/office/powerpoint/2010/main" val="167358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86E458-1A1E-17FF-5B7E-63E61031E2F5}"/>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DDD32C-0E10-24CA-48CF-8FB598A9E096}"/>
              </a:ext>
            </a:extLst>
          </p:cNvPr>
          <p:cNvSpPr>
            <a:spLocks noGrp="1"/>
          </p:cNvSpPr>
          <p:nvPr>
            <p:ph idx="1"/>
          </p:nvPr>
        </p:nvSpPr>
        <p:spPr>
          <a:xfrm>
            <a:off x="685800" y="1828801"/>
            <a:ext cx="10591800" cy="4525963"/>
          </a:xfrm>
        </p:spPr>
        <p:txBody>
          <a:bodyPr>
            <a:normAutofit/>
          </a:bodyPr>
          <a:lstStyle/>
          <a:p>
            <a:r>
              <a:rPr lang="en-AU" sz="2800" dirty="0">
                <a:solidFill>
                  <a:srgbClr val="000000"/>
                </a:solidFill>
                <a:latin typeface="Times New Roman" panose="02020603050405020304" pitchFamily="18" charset="0"/>
                <a:cs typeface="Times New Roman" panose="02020603050405020304" pitchFamily="18" charset="0"/>
              </a:rPr>
              <a:t>About 300 million people in the world are deaf, one million are dumb and 285 million people are blind.</a:t>
            </a:r>
          </a:p>
          <a:p>
            <a:endParaRPr lang="en-AU" sz="2800" dirty="0">
              <a:solidFill>
                <a:srgbClr val="000000"/>
              </a:solidFill>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Interaction barrier for deaf &amp; mute people.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If there is a common interface that converts sign language to text, the hand gestures can be easily understood by other people.</a:t>
            </a:r>
          </a:p>
          <a:p>
            <a:endParaRPr lang="en-US" dirty="0"/>
          </a:p>
        </p:txBody>
      </p:sp>
      <p:sp>
        <p:nvSpPr>
          <p:cNvPr id="4" name="Slide Number Placeholder 3">
            <a:extLst>
              <a:ext uri="{FF2B5EF4-FFF2-40B4-BE49-F238E27FC236}">
                <a16:creationId xmlns:a16="http://schemas.microsoft.com/office/drawing/2014/main" id="{FF863442-4295-CB48-B2D2-7884E4E8B2F8}"/>
              </a:ext>
            </a:extLst>
          </p:cNvPr>
          <p:cNvSpPr>
            <a:spLocks noGrp="1"/>
          </p:cNvSpPr>
          <p:nvPr>
            <p:ph type="sldNum" sz="quarter" idx="12"/>
          </p:nvPr>
        </p:nvSpPr>
        <p:spPr/>
        <p:txBody>
          <a:bodyPr/>
          <a:lstStyle/>
          <a:p>
            <a:fld id="{DBF6F7DD-1D9C-4527-BC83-EC0A4840BE0C}" type="slidenum">
              <a:rPr lang="en-US" smtClean="0"/>
              <a:t>3</a:t>
            </a:fld>
            <a:endParaRPr lang="en-US"/>
          </a:p>
        </p:txBody>
      </p:sp>
      <p:sp>
        <p:nvSpPr>
          <p:cNvPr id="6" name="Title 7">
            <a:extLst>
              <a:ext uri="{FF2B5EF4-FFF2-40B4-BE49-F238E27FC236}">
                <a16:creationId xmlns:a16="http://schemas.microsoft.com/office/drawing/2014/main" id="{3892BB10-2C29-AE97-25CE-EE66C75DB0B3}"/>
              </a:ext>
            </a:extLst>
          </p:cNvPr>
          <p:cNvSpPr>
            <a:spLocks noGrp="1"/>
          </p:cNvSpPr>
          <p:nvPr>
            <p:ph type="title"/>
          </p:nvPr>
        </p:nvSpPr>
        <p:spPr>
          <a:xfrm>
            <a:off x="1943100" y="136524"/>
            <a:ext cx="8305800" cy="639762"/>
          </a:xfrm>
        </p:spPr>
        <p:txBody>
          <a:bodyPr>
            <a:noAutofit/>
          </a:bodyPr>
          <a:lstStyle/>
          <a:p>
            <a:r>
              <a:rPr lang="en-US" sz="3600" b="1" dirty="0">
                <a:latin typeface="Palatino Linotype" panose="02040502050505030304" pitchFamily="18" charset="0"/>
              </a:rPr>
              <a:t>Motivation</a:t>
            </a:r>
            <a:endParaRPr lang="en-AU" sz="36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595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B7530A-7C63-A454-A541-0C53A563294A}"/>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8200" y="1821795"/>
            <a:ext cx="10896600"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rPr>
              <a:t>There are many guidance and suggestions about techniques and methods for helping people with deaf and dumb problems to help them in communication [2]. </a:t>
            </a:r>
          </a:p>
          <a:p>
            <a:pPr marL="457200" indent="-457200" algn="just">
              <a:buFont typeface="Arial" panose="020B0604020202020204" pitchFamily="34" charset="0"/>
              <a:buChar char="•"/>
            </a:pPr>
            <a:endParaRPr lang="en-US" sz="2800" dirty="0">
              <a:latin typeface="Times New Roman" panose="02020603050405020304" pitchFamily="18" charset="0"/>
              <a:ea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rPr>
              <a:t>Researchers have contributed and developed the field of automatic sign language recognition and the corresponding translation process [3]</a:t>
            </a:r>
          </a:p>
          <a:p>
            <a:pPr algn="just"/>
            <a:endParaRPr lang="en-US" sz="2800" dirty="0">
              <a:latin typeface="Times New Roman" panose="02020603050405020304" pitchFamily="18" charset="0"/>
              <a:ea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ea typeface="Times New Roman" panose="02020603050405020304" pitchFamily="18" charset="0"/>
              </a:rPr>
              <a:t>Many schemes have been proposed to recognize hand and body gestures [4,5].</a:t>
            </a:r>
          </a:p>
          <a:p>
            <a:pPr algn="just"/>
            <a:endParaRPr lang="en-US" sz="2800" dirty="0">
              <a:latin typeface="Times New Roman" pitchFamily="18" charset="0"/>
              <a:cs typeface="Times New Roman" pitchFamily="18" charset="0"/>
            </a:endParaRPr>
          </a:p>
        </p:txBody>
      </p:sp>
      <p:sp>
        <p:nvSpPr>
          <p:cNvPr id="2" name="Slide Number Placeholder 1">
            <a:extLst>
              <a:ext uri="{FF2B5EF4-FFF2-40B4-BE49-F238E27FC236}">
                <a16:creationId xmlns:a16="http://schemas.microsoft.com/office/drawing/2014/main" id="{2C3C5D3D-6134-D50E-4D9B-8741DCC4707A}"/>
              </a:ext>
            </a:extLst>
          </p:cNvPr>
          <p:cNvSpPr>
            <a:spLocks noGrp="1"/>
          </p:cNvSpPr>
          <p:nvPr>
            <p:ph type="sldNum" sz="quarter" idx="12"/>
          </p:nvPr>
        </p:nvSpPr>
        <p:spPr/>
        <p:txBody>
          <a:bodyPr/>
          <a:lstStyle/>
          <a:p>
            <a:fld id="{DBF6F7DD-1D9C-4527-BC83-EC0A4840BE0C}" type="slidenum">
              <a:rPr lang="en-US" smtClean="0"/>
              <a:t>4</a:t>
            </a:fld>
            <a:endParaRPr lang="en-US"/>
          </a:p>
        </p:txBody>
      </p:sp>
      <p:sp>
        <p:nvSpPr>
          <p:cNvPr id="5" name="Title 7">
            <a:extLst>
              <a:ext uri="{FF2B5EF4-FFF2-40B4-BE49-F238E27FC236}">
                <a16:creationId xmlns:a16="http://schemas.microsoft.com/office/drawing/2014/main" id="{FB022B70-D6E1-10BB-2CBF-F1B75BEE17F8}"/>
              </a:ext>
            </a:extLst>
          </p:cNvPr>
          <p:cNvSpPr txBox="1">
            <a:spLocks/>
          </p:cNvSpPr>
          <p:nvPr/>
        </p:nvSpPr>
        <p:spPr>
          <a:xfrm>
            <a:off x="1219200" y="136524"/>
            <a:ext cx="9982200" cy="6397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cs typeface="Times New Roman" panose="02020603050405020304" pitchFamily="18" charset="0"/>
              </a:rPr>
              <a:t>Background &amp; Present State of The Problem</a:t>
            </a:r>
          </a:p>
        </p:txBody>
      </p:sp>
    </p:spTree>
    <p:extLst>
      <p:ext uri="{BB962C8B-B14F-4D97-AF65-F5344CB8AC3E}">
        <p14:creationId xmlns:p14="http://schemas.microsoft.com/office/powerpoint/2010/main" val="253502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9DD76-3020-110B-1951-345EAEF111E2}"/>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4A371CD-6098-6132-A28E-93D6064CC9F8}"/>
              </a:ext>
            </a:extLst>
          </p:cNvPr>
          <p:cNvSpPr>
            <a:spLocks noGrp="1"/>
          </p:cNvSpPr>
          <p:nvPr>
            <p:ph type="subTitle" idx="1"/>
          </p:nvPr>
        </p:nvSpPr>
        <p:spPr>
          <a:xfrm>
            <a:off x="533400" y="1702191"/>
            <a:ext cx="11506200" cy="4648200"/>
          </a:xfrm>
        </p:spPr>
        <p:txBody>
          <a:bodyPr>
            <a:normAutofit fontScale="25000" lnSpcReduction="20000"/>
          </a:bodyPr>
          <a:lstStyle/>
          <a:p>
            <a:pPr marL="457200" indent="-457200" algn="just">
              <a:buFont typeface="Arial" panose="020B0604020202020204" pitchFamily="34" charset="0"/>
              <a:buChar char="•"/>
            </a:pPr>
            <a:r>
              <a:rPr lang="en-US" sz="1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As images can be affected by many facts, so there are many algorithms for image processing[6]. Nowadays, Feed Forward Neural Networks (FFNN)[7], Convolutional Neural Networks (CNN), Recurrent Neural Networks (RNN) [8], </a:t>
            </a:r>
            <a:r>
              <a:rPr lang="en-US" sz="1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etc</a:t>
            </a:r>
            <a:r>
              <a:rPr lang="en-US" sz="1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are techniques used for image processing and sign language recognition. </a:t>
            </a:r>
          </a:p>
          <a:p>
            <a:pPr algn="just"/>
            <a:endParaRPr lang="en-US" sz="1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11200" dirty="0">
                <a:solidFill>
                  <a:schemeClr val="tx1"/>
                </a:solidFill>
                <a:latin typeface="Times New Roman" panose="02020603050405020304" pitchFamily="18" charset="0"/>
                <a:ea typeface="Times New Roman" panose="02020603050405020304" pitchFamily="18" charset="0"/>
              </a:rPr>
              <a:t>In recent years, research about sign language has been used in many fields specially robotics, virtual reality, computer vision </a:t>
            </a:r>
            <a:r>
              <a:rPr lang="en-US" sz="11200" dirty="0" err="1">
                <a:solidFill>
                  <a:schemeClr val="tx1"/>
                </a:solidFill>
                <a:latin typeface="Times New Roman" panose="02020603050405020304" pitchFamily="18" charset="0"/>
                <a:ea typeface="Times New Roman" panose="02020603050405020304" pitchFamily="18" charset="0"/>
              </a:rPr>
              <a:t>etc</a:t>
            </a:r>
            <a:r>
              <a:rPr lang="en-US" sz="11200" dirty="0">
                <a:solidFill>
                  <a:schemeClr val="tx1"/>
                </a:solidFill>
                <a:latin typeface="Times New Roman" panose="02020603050405020304" pitchFamily="18" charset="0"/>
                <a:ea typeface="Times New Roman" panose="02020603050405020304" pitchFamily="18" charset="0"/>
              </a:rPr>
              <a:t>[9].</a:t>
            </a:r>
          </a:p>
          <a:p>
            <a:pPr marL="457200" indent="-457200" algn="just">
              <a:buFont typeface="Arial" panose="020B0604020202020204" pitchFamily="34" charset="0"/>
              <a:buChar char="•"/>
            </a:pPr>
            <a:endParaRPr lang="en-US" sz="112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11200" dirty="0">
                <a:solidFill>
                  <a:schemeClr val="tx1"/>
                </a:solidFill>
                <a:latin typeface="Times New Roman" panose="02020603050405020304" pitchFamily="18" charset="0"/>
                <a:cs typeface="Times New Roman" panose="02020603050405020304" pitchFamily="18" charset="0"/>
              </a:rPr>
              <a:t>Our hand gesture recognition model uses LSTM, which is better than other algorithms, and there are not many studies done on this specific approach.</a:t>
            </a:r>
          </a:p>
        </p:txBody>
      </p:sp>
      <p:sp>
        <p:nvSpPr>
          <p:cNvPr id="4" name="Title 7">
            <a:extLst>
              <a:ext uri="{FF2B5EF4-FFF2-40B4-BE49-F238E27FC236}">
                <a16:creationId xmlns:a16="http://schemas.microsoft.com/office/drawing/2014/main" id="{4C3C7BEB-4861-3C09-252E-0BF58652F6CE}"/>
              </a:ext>
            </a:extLst>
          </p:cNvPr>
          <p:cNvSpPr txBox="1">
            <a:spLocks/>
          </p:cNvSpPr>
          <p:nvPr/>
        </p:nvSpPr>
        <p:spPr>
          <a:xfrm>
            <a:off x="533400" y="187728"/>
            <a:ext cx="11430000" cy="6397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Palatino Linotype" panose="02040502050505030304" pitchFamily="18" charset="0"/>
                <a:cs typeface="Times New Roman" panose="02020603050405020304" pitchFamily="18" charset="0"/>
              </a:rPr>
              <a:t>Background &amp; Present State of The Problem(Cont..)</a:t>
            </a:r>
            <a:br>
              <a:rPr lang="en-US" sz="3600" b="1" dirty="0">
                <a:latin typeface="Times New Roman" panose="02020603050405020304" pitchFamily="18" charset="0"/>
                <a:cs typeface="Times New Roman" panose="02020603050405020304" pitchFamily="18" charset="0"/>
              </a:rPr>
            </a:br>
            <a:endParaRPr lang="en-US" sz="3600" b="1" dirty="0">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361045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2666-5245-5295-503C-F7618054E1FC}"/>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75DD35-2095-FEB1-501A-5FCFC9F26CE8}"/>
              </a:ext>
            </a:extLst>
          </p:cNvPr>
          <p:cNvSpPr txBox="1"/>
          <p:nvPr/>
        </p:nvSpPr>
        <p:spPr>
          <a:xfrm>
            <a:off x="3352800" y="150493"/>
            <a:ext cx="5257800" cy="646331"/>
          </a:xfrm>
          <a:prstGeom prst="rect">
            <a:avLst/>
          </a:prstGeom>
          <a:noFill/>
        </p:spPr>
        <p:txBody>
          <a:bodyPr wrap="square" rtlCol="0">
            <a:spAutoFit/>
          </a:bodyPr>
          <a:lstStyle/>
          <a:p>
            <a:pPr algn="ctr"/>
            <a:r>
              <a:rPr lang="en-US" sz="3600" b="1" dirty="0">
                <a:latin typeface="Palatino Linotype" panose="02040502050505030304" pitchFamily="18" charset="0"/>
              </a:rPr>
              <a:t>Literature Review</a:t>
            </a:r>
          </a:p>
        </p:txBody>
      </p:sp>
      <p:graphicFrame>
        <p:nvGraphicFramePr>
          <p:cNvPr id="3" name="Table 3">
            <a:extLst>
              <a:ext uri="{FF2B5EF4-FFF2-40B4-BE49-F238E27FC236}">
                <a16:creationId xmlns:a16="http://schemas.microsoft.com/office/drawing/2014/main" id="{6005DDD6-CA8E-2BC6-757B-33F5B53BAB8B}"/>
              </a:ext>
            </a:extLst>
          </p:cNvPr>
          <p:cNvGraphicFramePr>
            <a:graphicFrameLocks noGrp="1"/>
          </p:cNvGraphicFramePr>
          <p:nvPr>
            <p:extLst>
              <p:ext uri="{D42A27DB-BD31-4B8C-83A1-F6EECF244321}">
                <p14:modId xmlns:p14="http://schemas.microsoft.com/office/powerpoint/2010/main" val="430359714"/>
              </p:ext>
            </p:extLst>
          </p:nvPr>
        </p:nvGraphicFramePr>
        <p:xfrm>
          <a:off x="609600" y="1055364"/>
          <a:ext cx="11201399" cy="5652143"/>
        </p:xfrm>
        <a:graphic>
          <a:graphicData uri="http://schemas.openxmlformats.org/drawingml/2006/table">
            <a:tbl>
              <a:tblPr firstRow="1" bandRow="1">
                <a:tableStyleId>{7DF18680-E054-41AD-8BC1-D1AEF772440D}</a:tableStyleId>
              </a:tblPr>
              <a:tblGrid>
                <a:gridCol w="2857500">
                  <a:extLst>
                    <a:ext uri="{9D8B030D-6E8A-4147-A177-3AD203B41FA5}">
                      <a16:colId xmlns:a16="http://schemas.microsoft.com/office/drawing/2014/main" val="2065925442"/>
                    </a:ext>
                  </a:extLst>
                </a:gridCol>
                <a:gridCol w="2639483">
                  <a:extLst>
                    <a:ext uri="{9D8B030D-6E8A-4147-A177-3AD203B41FA5}">
                      <a16:colId xmlns:a16="http://schemas.microsoft.com/office/drawing/2014/main" val="2505958531"/>
                    </a:ext>
                  </a:extLst>
                </a:gridCol>
                <a:gridCol w="2343996">
                  <a:extLst>
                    <a:ext uri="{9D8B030D-6E8A-4147-A177-3AD203B41FA5}">
                      <a16:colId xmlns:a16="http://schemas.microsoft.com/office/drawing/2014/main" val="1027725585"/>
                    </a:ext>
                  </a:extLst>
                </a:gridCol>
                <a:gridCol w="3360420">
                  <a:extLst>
                    <a:ext uri="{9D8B030D-6E8A-4147-A177-3AD203B41FA5}">
                      <a16:colId xmlns:a16="http://schemas.microsoft.com/office/drawing/2014/main" val="3199326883"/>
                    </a:ext>
                  </a:extLst>
                </a:gridCol>
              </a:tblGrid>
              <a:tr h="521340">
                <a:tc>
                  <a:txBody>
                    <a:bodyPr/>
                    <a:lstStyle/>
                    <a:p>
                      <a:pPr marL="0" indent="0" algn="ctr">
                        <a:buFont typeface="Arial" panose="020B0604020202020204" pitchFamily="34" charset="0"/>
                        <a:buNone/>
                      </a:pPr>
                      <a:r>
                        <a:rPr lang="en-US" sz="2200" dirty="0"/>
                        <a:t>  Title</a:t>
                      </a:r>
                      <a:endParaRPr lang="en-US" sz="2200"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2200" dirty="0"/>
                        <a:t>Author(s)</a:t>
                      </a:r>
                      <a:endParaRPr lang="en-US" sz="2200"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2200" dirty="0"/>
                        <a:t>Publication Year</a:t>
                      </a:r>
                      <a:endParaRPr lang="en-US" sz="2200"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2200" dirty="0"/>
                        <a:t>Key Features</a:t>
                      </a:r>
                      <a:endParaRPr lang="en-US"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8916520"/>
                  </a:ext>
                </a:extLst>
              </a:tr>
              <a:tr h="1241075">
                <a:tc>
                  <a:txBody>
                    <a:bodyPr/>
                    <a:lstStyle/>
                    <a:p>
                      <a:pPr marL="285750" indent="-285750" algn="l">
                        <a:buFont typeface="Arial" panose="020B0604020202020204" pitchFamily="34" charset="0"/>
                        <a:buChar char="•"/>
                      </a:pPr>
                      <a:r>
                        <a:rPr lang="en-US" sz="1600" dirty="0"/>
                        <a:t>Sign language recognition using competitive learning in the HAVNET neural network.[10]</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dirty="0"/>
                        <a:t>Vivek A. Sujan</a:t>
                      </a:r>
                    </a:p>
                    <a:p>
                      <a:pPr marL="285750" indent="-285750" algn="just">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Marco A. </a:t>
                      </a:r>
                      <a:r>
                        <a:rPr lang="en-US" sz="1600" dirty="0" err="1"/>
                        <a:t>Meggiolaro</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ctr">
                        <a:buFont typeface="Arial" panose="020B0604020202020204" pitchFamily="34" charset="0"/>
                        <a:buChar char="•"/>
                      </a:pPr>
                      <a:r>
                        <a:rPr lang="en-US" sz="1600" dirty="0"/>
                        <a:t>2000</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Wingdings" panose="05000000000000000000" pitchFamily="2" charset="2"/>
                        <a:buChar char="§"/>
                      </a:pPr>
                      <a:r>
                        <a:rPr lang="en-US" sz="1600" dirty="0"/>
                        <a:t>An optical modeless SLR system</a:t>
                      </a:r>
                    </a:p>
                    <a:p>
                      <a:pPr marL="285750" indent="-285750" algn="l">
                        <a:buFont typeface="Wingdings" panose="05000000000000000000" pitchFamily="2" charset="2"/>
                        <a:buChar char="§"/>
                      </a:pPr>
                      <a:endParaRPr lang="en-US" sz="1600" dirty="0"/>
                    </a:p>
                    <a:p>
                      <a:pPr marL="285750" indent="-285750" algn="just">
                        <a:buFont typeface="Wingdings" panose="05000000000000000000" pitchFamily="2" charset="2"/>
                        <a:buChar char="§"/>
                      </a:pPr>
                      <a:r>
                        <a:rPr lang="en-US" sz="1600" dirty="0"/>
                        <a:t>Improved recognition accuracy  to 89%</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8171858"/>
                  </a:ext>
                </a:extLst>
              </a:tr>
              <a:tr h="1241075">
                <a:tc>
                  <a:txBody>
                    <a:bodyPr/>
                    <a:lstStyle/>
                    <a:p>
                      <a:pPr marL="285750" indent="-285750">
                        <a:buFont typeface="Arial" panose="020B0604020202020204" pitchFamily="34" charset="0"/>
                        <a:buChar char="•"/>
                      </a:pPr>
                      <a:r>
                        <a:rPr lang="en-AU" sz="1600" kern="1200" dirty="0">
                          <a:solidFill>
                            <a:schemeClr val="dk1"/>
                          </a:solidFill>
                          <a:effectLst/>
                        </a:rPr>
                        <a:t> A gesture recognition system using 3D data[11]</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dirty="0"/>
                        <a:t>S. </a:t>
                      </a:r>
                      <a:r>
                        <a:rPr lang="en-US" sz="1600" dirty="0" err="1"/>
                        <a:t>Malassiotis</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N. </a:t>
                      </a:r>
                      <a:r>
                        <a:rPr lang="en-US" sz="1600" dirty="0" err="1"/>
                        <a:t>Aifanti</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M. G. </a:t>
                      </a:r>
                      <a:r>
                        <a:rPr lang="en-US" sz="1600" dirty="0" err="1"/>
                        <a:t>Strintzis</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ctr">
                        <a:buFont typeface="Arial" panose="020B0604020202020204" pitchFamily="34" charset="0"/>
                        <a:buChar char="•"/>
                      </a:pPr>
                      <a:r>
                        <a:rPr lang="en-US" sz="1600" dirty="0"/>
                        <a:t>2002</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
                      </a:pPr>
                      <a:r>
                        <a:rPr lang="en-US" sz="1600" dirty="0"/>
                        <a:t>3D hand feature extraction</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Advanced algorithm for robust segmentation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75387329"/>
                  </a:ext>
                </a:extLst>
              </a:tr>
              <a:tr h="1471973">
                <a:tc>
                  <a:txBody>
                    <a:bodyPr/>
                    <a:lstStyle/>
                    <a:p>
                      <a:pPr marL="285750" indent="-285750" algn="l">
                        <a:buFont typeface="Arial" panose="020B0604020202020204" pitchFamily="34" charset="0"/>
                        <a:buChar char="•"/>
                      </a:pPr>
                      <a:r>
                        <a:rPr lang="en-AU" sz="1600" kern="1200" dirty="0">
                          <a:solidFill>
                            <a:schemeClr val="dk1"/>
                          </a:solidFill>
                          <a:effectLst/>
                        </a:rPr>
                        <a:t>Sign language recognition and translation: A multidisciplined approach from the field of artificial intelligence.[12]</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b="0" u="none" kern="1200" dirty="0">
                          <a:solidFill>
                            <a:schemeClr val="dk1"/>
                          </a:solidFill>
                          <a:effectLst/>
                        </a:rPr>
                        <a:t>Becky Sue Parton</a:t>
                      </a:r>
                    </a:p>
                    <a:p>
                      <a:pPr marL="285750" indent="-285750">
                        <a:buFont typeface="Arial" panose="020B0604020202020204" pitchFamily="34" charset="0"/>
                        <a:buChar char="•"/>
                      </a:pPr>
                      <a:endParaRPr lang="en-US"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285750" indent="-285750" algn="ctr">
                        <a:buFont typeface="Arial" panose="020B0604020202020204" pitchFamily="34" charset="0"/>
                        <a:buChar char="•"/>
                      </a:pPr>
                      <a:r>
                        <a:rPr lang="en-US" sz="1600" dirty="0"/>
                        <a:t>2006</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Wingdings" panose="05000000000000000000" pitchFamily="2" charset="2"/>
                        <a:buChar char="§"/>
                      </a:pPr>
                      <a:r>
                        <a:rPr lang="en-US" sz="1600" dirty="0"/>
                        <a:t>Highlighted key developments in SLR</a:t>
                      </a:r>
                    </a:p>
                    <a:p>
                      <a:pPr marL="285750" indent="-285750" algn="l">
                        <a:buFont typeface="Wingdings" panose="05000000000000000000" pitchFamily="2" charset="2"/>
                        <a:buChar char="§"/>
                      </a:pPr>
                      <a:endParaRPr lang="en-US" sz="1600" dirty="0"/>
                    </a:p>
                    <a:p>
                      <a:pPr marL="285750" indent="-285750" algn="l">
                        <a:buFont typeface="Wingdings" panose="05000000000000000000" pitchFamily="2" charset="2"/>
                        <a:buChar char="§"/>
                      </a:pPr>
                      <a:r>
                        <a:rPr lang="en-US" sz="1600" dirty="0"/>
                        <a:t>Displayed the rising popularity of digital signs </a:t>
                      </a:r>
                    </a:p>
                    <a:p>
                      <a:pPr marL="285750" indent="-285750" algn="just">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901206"/>
                  </a:ext>
                </a:extLst>
              </a:tr>
              <a:tr h="1024608">
                <a:tc>
                  <a:txBody>
                    <a:bodyPr/>
                    <a:lstStyle/>
                    <a:p>
                      <a:pPr marL="285750" indent="-285750" algn="l">
                        <a:buFont typeface="Arial" panose="020B0604020202020204" pitchFamily="34" charset="0"/>
                        <a:buChar char="•"/>
                      </a:pPr>
                      <a:r>
                        <a:rPr lang="en-US" sz="1600" dirty="0"/>
                        <a:t>American Sign Language Interpreter System for Deaf and Dumb Individuals.[13]</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dirty="0"/>
                        <a:t>Sruthi </a:t>
                      </a:r>
                      <a:r>
                        <a:rPr lang="en-US" sz="1600" dirty="0" err="1"/>
                        <a:t>Upendran</a:t>
                      </a:r>
                      <a:endParaRPr lang="en-US" sz="1600" dirty="0"/>
                    </a:p>
                    <a:p>
                      <a:pPr marL="285750" indent="-285750" algn="l">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err="1"/>
                        <a:t>Thamizharasi</a:t>
                      </a:r>
                      <a:r>
                        <a:rPr lang="en-US" sz="1600" dirty="0"/>
                        <a:t>. A</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ctr">
                        <a:buFont typeface="Arial" panose="020B0604020202020204" pitchFamily="34" charset="0"/>
                        <a:buChar char="•"/>
                      </a:pPr>
                      <a:r>
                        <a:rPr lang="en-US" sz="1600" dirty="0"/>
                        <a:t>2014</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Wingdings" panose="05000000000000000000" pitchFamily="2" charset="2"/>
                        <a:buChar char="§"/>
                      </a:pPr>
                      <a:r>
                        <a:rPr lang="en-US" sz="1600" dirty="0"/>
                        <a:t>Features are derived from the ASL gesture photos using Principal Component Analysis (PCA).</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02696223"/>
                  </a:ext>
                </a:extLst>
              </a:tr>
            </a:tbl>
          </a:graphicData>
        </a:graphic>
      </p:graphicFrame>
      <p:sp>
        <p:nvSpPr>
          <p:cNvPr id="4" name="Slide Number Placeholder 3">
            <a:extLst>
              <a:ext uri="{FF2B5EF4-FFF2-40B4-BE49-F238E27FC236}">
                <a16:creationId xmlns:a16="http://schemas.microsoft.com/office/drawing/2014/main" id="{A33A095F-97C6-A46E-0172-1D865D5A88BA}"/>
              </a:ext>
            </a:extLst>
          </p:cNvPr>
          <p:cNvSpPr>
            <a:spLocks noGrp="1"/>
          </p:cNvSpPr>
          <p:nvPr>
            <p:ph type="sldNum" sz="quarter" idx="12"/>
          </p:nvPr>
        </p:nvSpPr>
        <p:spPr/>
        <p:txBody>
          <a:bodyPr/>
          <a:lstStyle/>
          <a:p>
            <a:fld id="{DBF6F7DD-1D9C-4527-BC83-EC0A4840BE0C}" type="slidenum">
              <a:rPr lang="en-US" smtClean="0"/>
              <a:t>6</a:t>
            </a:fld>
            <a:endParaRPr lang="en-US"/>
          </a:p>
        </p:txBody>
      </p:sp>
    </p:spTree>
    <p:extLst>
      <p:ext uri="{BB962C8B-B14F-4D97-AF65-F5344CB8AC3E}">
        <p14:creationId xmlns:p14="http://schemas.microsoft.com/office/powerpoint/2010/main" val="262696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721C6F-F284-21BF-EAA5-8986205E6ACF}"/>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0D14C2CE-FD0F-D85D-D364-1A58C5BCB7F5}"/>
              </a:ext>
            </a:extLst>
          </p:cNvPr>
          <p:cNvGraphicFramePr>
            <a:graphicFrameLocks noGrp="1"/>
          </p:cNvGraphicFramePr>
          <p:nvPr>
            <p:extLst>
              <p:ext uri="{D42A27DB-BD31-4B8C-83A1-F6EECF244321}">
                <p14:modId xmlns:p14="http://schemas.microsoft.com/office/powerpoint/2010/main" val="2940953719"/>
              </p:ext>
            </p:extLst>
          </p:nvPr>
        </p:nvGraphicFramePr>
        <p:xfrm>
          <a:off x="609600" y="1127124"/>
          <a:ext cx="11353800" cy="5328663"/>
        </p:xfrm>
        <a:graphic>
          <a:graphicData uri="http://schemas.openxmlformats.org/drawingml/2006/table">
            <a:tbl>
              <a:tblPr firstRow="1" bandRow="1">
                <a:tableStyleId>{7DF18680-E054-41AD-8BC1-D1AEF772440D}</a:tableStyleId>
              </a:tblPr>
              <a:tblGrid>
                <a:gridCol w="2898418">
                  <a:extLst>
                    <a:ext uri="{9D8B030D-6E8A-4147-A177-3AD203B41FA5}">
                      <a16:colId xmlns:a16="http://schemas.microsoft.com/office/drawing/2014/main" val="827235926"/>
                    </a:ext>
                  </a:extLst>
                </a:gridCol>
                <a:gridCol w="2818460">
                  <a:extLst>
                    <a:ext uri="{9D8B030D-6E8A-4147-A177-3AD203B41FA5}">
                      <a16:colId xmlns:a16="http://schemas.microsoft.com/office/drawing/2014/main" val="3477070300"/>
                    </a:ext>
                  </a:extLst>
                </a:gridCol>
                <a:gridCol w="2254769">
                  <a:extLst>
                    <a:ext uri="{9D8B030D-6E8A-4147-A177-3AD203B41FA5}">
                      <a16:colId xmlns:a16="http://schemas.microsoft.com/office/drawing/2014/main" val="930033"/>
                    </a:ext>
                  </a:extLst>
                </a:gridCol>
                <a:gridCol w="3382153">
                  <a:extLst>
                    <a:ext uri="{9D8B030D-6E8A-4147-A177-3AD203B41FA5}">
                      <a16:colId xmlns:a16="http://schemas.microsoft.com/office/drawing/2014/main" val="2971977610"/>
                    </a:ext>
                  </a:extLst>
                </a:gridCol>
              </a:tblGrid>
              <a:tr h="540032">
                <a:tc>
                  <a:txBody>
                    <a:bodyPr/>
                    <a:lstStyle/>
                    <a:p>
                      <a:pPr algn="ctr"/>
                      <a:r>
                        <a:rPr lang="en-US" sz="2200" dirty="0"/>
                        <a:t>Title</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a:t>Author(s)</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a:t>Publication Year</a:t>
                      </a:r>
                      <a:endParaRPr lang="en-US"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a:t>Key Features</a:t>
                      </a:r>
                      <a:endParaRPr lang="en-US"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61586319"/>
                  </a:ext>
                </a:extLst>
              </a:tr>
              <a:tr h="1733238">
                <a:tc>
                  <a:txBody>
                    <a:bodyPr/>
                    <a:lstStyle/>
                    <a:p>
                      <a:pPr marL="285750" indent="-285750">
                        <a:buFont typeface="Arial" panose="020B0604020202020204" pitchFamily="34" charset="0"/>
                        <a:buChar char="•"/>
                      </a:pPr>
                      <a:r>
                        <a:rPr lang="en-US" sz="1800" b="0" u="none" strike="noStrike" kern="1200" baseline="0" dirty="0">
                          <a:solidFill>
                            <a:schemeClr val="dk1"/>
                          </a:solidFill>
                        </a:rPr>
                        <a:t>Double Handed Indian Sign Language to Speech and Text[14]</a:t>
                      </a:r>
                      <a:endParaRPr lang="en-US" dirty="0"/>
                    </a:p>
                  </a:txBody>
                  <a:tcPr/>
                </a:tc>
                <a:tc>
                  <a:txBody>
                    <a:bodyPr/>
                    <a:lstStyle/>
                    <a:p>
                      <a:pPr marL="285750" indent="-285750">
                        <a:lnSpc>
                          <a:spcPct val="150000"/>
                        </a:lnSpc>
                        <a:buFont typeface="Arial" panose="020B0604020202020204" pitchFamily="34" charset="0"/>
                        <a:buChar char="•"/>
                      </a:pPr>
                      <a:r>
                        <a:rPr lang="en-US" sz="1800" b="0" u="none" strike="noStrike" kern="1200" baseline="0" dirty="0" err="1">
                          <a:solidFill>
                            <a:schemeClr val="dk1"/>
                          </a:solidFill>
                        </a:rPr>
                        <a:t>Kusurnika</a:t>
                      </a:r>
                      <a:r>
                        <a:rPr lang="en-US" sz="1800" b="0" u="none" strike="noStrike" kern="1200" baseline="0" dirty="0">
                          <a:solidFill>
                            <a:schemeClr val="dk1"/>
                          </a:solidFill>
                        </a:rPr>
                        <a:t> </a:t>
                      </a:r>
                      <a:r>
                        <a:rPr lang="en-US" sz="1800" b="0" u="none" strike="noStrike" kern="1200" baseline="0" dirty="0" err="1">
                          <a:solidFill>
                            <a:schemeClr val="dk1"/>
                          </a:solidFill>
                        </a:rPr>
                        <a:t>Krori</a:t>
                      </a:r>
                      <a:r>
                        <a:rPr lang="en-US" sz="1800" b="0" u="none" strike="noStrike" kern="1200" baseline="0" dirty="0">
                          <a:solidFill>
                            <a:schemeClr val="dk1"/>
                          </a:solidFill>
                        </a:rPr>
                        <a:t> Dutta </a:t>
                      </a:r>
                    </a:p>
                    <a:p>
                      <a:pPr marL="285750" indent="-285750">
                        <a:lnSpc>
                          <a:spcPct val="150000"/>
                        </a:lnSpc>
                        <a:buFont typeface="Arial" panose="020B0604020202020204" pitchFamily="34" charset="0"/>
                        <a:buChar char="•"/>
                      </a:pPr>
                      <a:r>
                        <a:rPr lang="en-US" sz="1800" b="0" u="none" strike="noStrike" kern="1200" baseline="0" dirty="0">
                          <a:solidFill>
                            <a:schemeClr val="dk1"/>
                          </a:solidFill>
                        </a:rPr>
                        <a:t> Satheesh Kumar Raju </a:t>
                      </a:r>
                    </a:p>
                    <a:p>
                      <a:pPr marL="285750" indent="-285750">
                        <a:lnSpc>
                          <a:spcPct val="150000"/>
                        </a:lnSpc>
                        <a:buFont typeface="Arial" panose="020B0604020202020204" pitchFamily="34" charset="0"/>
                        <a:buChar char="•"/>
                      </a:pPr>
                      <a:r>
                        <a:rPr lang="en-US" sz="1800" b="0" u="none" strike="noStrike" kern="1200" baseline="0" dirty="0">
                          <a:solidFill>
                            <a:schemeClr val="dk1"/>
                          </a:solidFill>
                        </a:rPr>
                        <a:t> Anil Kumar</a:t>
                      </a:r>
                    </a:p>
                    <a:p>
                      <a:pPr marL="285750" indent="-285750">
                        <a:lnSpc>
                          <a:spcPct val="150000"/>
                        </a:lnSpc>
                        <a:buFont typeface="Arial" panose="020B0604020202020204" pitchFamily="34" charset="0"/>
                        <a:buChar char="•"/>
                      </a:pPr>
                      <a:r>
                        <a:rPr lang="en-US" sz="1800" b="0" u="none" strike="noStrike" kern="1200" baseline="0" dirty="0">
                          <a:solidFill>
                            <a:schemeClr val="dk1"/>
                          </a:solidFill>
                        </a:rPr>
                        <a:t> Sunny </a:t>
                      </a:r>
                      <a:r>
                        <a:rPr lang="en-US" sz="1800" b="0" u="none" strike="noStrike" kern="1200" baseline="0" dirty="0" err="1">
                          <a:solidFill>
                            <a:schemeClr val="dk1"/>
                          </a:solidFill>
                        </a:rPr>
                        <a:t>Arokia</a:t>
                      </a:r>
                      <a:r>
                        <a:rPr lang="en-US" sz="1800" b="0" u="none" strike="noStrike" kern="1200" baseline="0" dirty="0">
                          <a:solidFill>
                            <a:schemeClr val="dk1"/>
                          </a:solidFill>
                        </a:rPr>
                        <a:t> </a:t>
                      </a:r>
                      <a:r>
                        <a:rPr lang="en-US" sz="1800" b="0" u="none" strike="noStrike" kern="1200" baseline="0" dirty="0" err="1">
                          <a:solidFill>
                            <a:schemeClr val="dk1"/>
                          </a:solidFill>
                        </a:rPr>
                        <a:t>Swarny</a:t>
                      </a:r>
                      <a:endParaRPr lang="en-US" dirty="0"/>
                    </a:p>
                  </a:txBody>
                  <a:tcPr/>
                </a:tc>
                <a:tc>
                  <a:txBody>
                    <a:bodyPr/>
                    <a:lstStyle/>
                    <a:p>
                      <a:pPr algn="ctr"/>
                      <a:r>
                        <a:rPr lang="en-US" dirty="0"/>
                        <a:t>2015</a:t>
                      </a:r>
                    </a:p>
                  </a:txBody>
                  <a:tcPr/>
                </a:tc>
                <a:tc>
                  <a:txBody>
                    <a:bodyPr/>
                    <a:lstStyle/>
                    <a:p>
                      <a:pPr marL="285750" indent="-285750">
                        <a:buFont typeface="Wingdings" panose="05000000000000000000" pitchFamily="2" charset="2"/>
                        <a:buChar char="§"/>
                      </a:pPr>
                      <a:r>
                        <a:rPr lang="en-US" dirty="0"/>
                        <a:t> Double-handed gesture recognition</a:t>
                      </a:r>
                    </a:p>
                    <a:p>
                      <a:pPr marL="0" indent="0">
                        <a:buFont typeface="Wingdings" panose="05000000000000000000" pitchFamily="2" charset="2"/>
                        <a:buNone/>
                      </a:pPr>
                      <a:endParaRPr lang="en-US" dirty="0"/>
                    </a:p>
                    <a:p>
                      <a:pPr marL="285750" indent="-285750">
                        <a:buFont typeface="Wingdings" panose="05000000000000000000" pitchFamily="2" charset="2"/>
                        <a:buChar char="§"/>
                      </a:pPr>
                      <a:r>
                        <a:rPr lang="en-US" sz="1800" b="0" u="none" strike="noStrike" kern="1200" baseline="0" dirty="0">
                          <a:solidFill>
                            <a:schemeClr val="dk1"/>
                          </a:solidFill>
                        </a:rPr>
                        <a:t>Translated to speech using COM server in MATLAB</a:t>
                      </a:r>
                      <a:endParaRPr lang="en-US" dirty="0"/>
                    </a:p>
                  </a:txBody>
                  <a:tcPr/>
                </a:tc>
                <a:extLst>
                  <a:ext uri="{0D108BD9-81ED-4DB2-BD59-A6C34878D82A}">
                    <a16:rowId xmlns:a16="http://schemas.microsoft.com/office/drawing/2014/main" val="2099820457"/>
                  </a:ext>
                </a:extLst>
              </a:tr>
              <a:tr h="1559184">
                <a:tc>
                  <a:txBody>
                    <a:bodyPr/>
                    <a:lstStyle/>
                    <a:p>
                      <a:pPr marL="285750" indent="-285750">
                        <a:buFont typeface="Arial" panose="020B0604020202020204" pitchFamily="34" charset="0"/>
                        <a:buChar char="•"/>
                      </a:pPr>
                      <a:r>
                        <a:rPr lang="en-US" sz="1800" b="0" u="none" strike="noStrike" kern="1200" baseline="0" dirty="0">
                          <a:solidFill>
                            <a:schemeClr val="dk1"/>
                          </a:solidFill>
                        </a:rPr>
                        <a:t>Real-time conversion of sign language to speech and prediction of gestures using Artificial Neural Network [15]</a:t>
                      </a:r>
                      <a:endParaRPr lang="en-US" sz="1800" b="0" i="0" u="none" strike="noStrike" kern="1200" baseline="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n-AU" sz="1800" kern="1200" dirty="0">
                          <a:solidFill>
                            <a:schemeClr val="dk1"/>
                          </a:solidFill>
                          <a:effectLst/>
                        </a:rPr>
                        <a:t>A. Abraham </a:t>
                      </a:r>
                    </a:p>
                    <a:p>
                      <a:pPr marL="285750" indent="-285750">
                        <a:buFont typeface="Arial" panose="020B0604020202020204" pitchFamily="34" charset="0"/>
                        <a:buChar char="•"/>
                      </a:pPr>
                      <a:endParaRPr lang="en-AU" sz="1800" kern="1200" dirty="0">
                        <a:solidFill>
                          <a:schemeClr val="dk1"/>
                        </a:solidFill>
                        <a:effectLst/>
                      </a:endParaRPr>
                    </a:p>
                    <a:p>
                      <a:pPr marL="285750" indent="-285750" algn="l">
                        <a:buFont typeface="Arial" panose="020B0604020202020204" pitchFamily="34" charset="0"/>
                        <a:buChar char="•"/>
                      </a:pPr>
                      <a:r>
                        <a:rPr lang="en-AU" sz="1800" kern="1200" dirty="0">
                          <a:solidFill>
                            <a:schemeClr val="dk1"/>
                          </a:solidFill>
                          <a:effectLst/>
                        </a:rPr>
                        <a:t> V. Rohini</a:t>
                      </a:r>
                      <a:endParaRPr lang="en-US" dirty="0"/>
                    </a:p>
                  </a:txBody>
                  <a:tcPr/>
                </a:tc>
                <a:tc>
                  <a:txBody>
                    <a:bodyPr/>
                    <a:lstStyle/>
                    <a:p>
                      <a:pPr algn="ctr"/>
                      <a:r>
                        <a:rPr lang="en-US" dirty="0"/>
                        <a:t>2018</a:t>
                      </a:r>
                    </a:p>
                  </a:txBody>
                  <a:tcPr/>
                </a:tc>
                <a:tc>
                  <a:txBody>
                    <a:bodyPr/>
                    <a:lstStyle/>
                    <a:p>
                      <a:pPr marL="285750" indent="-285750">
                        <a:buFont typeface="Wingdings" panose="05000000000000000000" pitchFamily="2" charset="2"/>
                        <a:buChar char="§"/>
                      </a:pPr>
                      <a:r>
                        <a:rPr lang="en-US" dirty="0"/>
                        <a:t>A device to reduce the communication gap</a:t>
                      </a:r>
                    </a:p>
                    <a:p>
                      <a:pPr marL="0" indent="0">
                        <a:buFont typeface="Wingdings" panose="05000000000000000000" pitchFamily="2" charset="2"/>
                        <a:buNone/>
                      </a:pPr>
                      <a:endParaRPr lang="en-US" dirty="0"/>
                    </a:p>
                    <a:p>
                      <a:pPr marL="285750" indent="-285750">
                        <a:buFont typeface="Wingdings" panose="05000000000000000000" pitchFamily="2" charset="2"/>
                        <a:buChar char="§"/>
                      </a:pPr>
                      <a:r>
                        <a:rPr lang="en-US" dirty="0"/>
                        <a:t>Increased the precision of gesture detection over time</a:t>
                      </a:r>
                    </a:p>
                  </a:txBody>
                  <a:tcPr/>
                </a:tc>
                <a:extLst>
                  <a:ext uri="{0D108BD9-81ED-4DB2-BD59-A6C34878D82A}">
                    <a16:rowId xmlns:a16="http://schemas.microsoft.com/office/drawing/2014/main" val="4197378077"/>
                  </a:ext>
                </a:extLst>
              </a:tr>
              <a:tr h="1496209">
                <a:tc>
                  <a:txBody>
                    <a:bodyPr/>
                    <a:lstStyle/>
                    <a:p>
                      <a:pPr marL="285750" indent="-285750">
                        <a:buFont typeface="Arial" panose="020B0604020202020204" pitchFamily="34" charset="0"/>
                        <a:buChar char="•"/>
                      </a:pPr>
                      <a:r>
                        <a:rPr lang="en-US" dirty="0"/>
                        <a:t>American Sign Language Character Recognition with Capsule Networks[16]</a:t>
                      </a:r>
                    </a:p>
                  </a:txBody>
                  <a:tcPr/>
                </a:tc>
                <a:tc>
                  <a:txBody>
                    <a:bodyPr/>
                    <a:lstStyle/>
                    <a:p>
                      <a:pPr marL="285750" indent="-285750">
                        <a:lnSpc>
                          <a:spcPct val="150000"/>
                        </a:lnSpc>
                        <a:buFont typeface="Arial" panose="020B0604020202020204" pitchFamily="34" charset="0"/>
                        <a:buChar char="•"/>
                      </a:pPr>
                      <a:r>
                        <a:rPr lang="en-US" dirty="0" err="1"/>
                        <a:t>Metin</a:t>
                      </a:r>
                      <a:r>
                        <a:rPr lang="en-US" dirty="0"/>
                        <a:t> </a:t>
                      </a:r>
                      <a:r>
                        <a:rPr lang="en-US" dirty="0" err="1"/>
                        <a:t>Bilgin</a:t>
                      </a:r>
                      <a:endParaRPr lang="en-US" dirty="0"/>
                    </a:p>
                    <a:p>
                      <a:pPr marL="285750" indent="-285750">
                        <a:lnSpc>
                          <a:spcPct val="150000"/>
                        </a:lnSpc>
                        <a:buFont typeface="Arial" panose="020B0604020202020204" pitchFamily="34" charset="0"/>
                        <a:buChar char="•"/>
                      </a:pPr>
                      <a:r>
                        <a:rPr lang="en-US" dirty="0" err="1"/>
                        <a:t>Korhan</a:t>
                      </a:r>
                      <a:r>
                        <a:rPr lang="en-US" dirty="0"/>
                        <a:t> </a:t>
                      </a:r>
                      <a:r>
                        <a:rPr lang="en-US" dirty="0" err="1"/>
                        <a:t>Mutludogan</a:t>
                      </a:r>
                      <a:endParaRPr lang="en-US" dirty="0"/>
                    </a:p>
                  </a:txBody>
                  <a:tcPr/>
                </a:tc>
                <a:tc>
                  <a:txBody>
                    <a:bodyPr/>
                    <a:lstStyle/>
                    <a:p>
                      <a:pPr algn="ctr"/>
                      <a:r>
                        <a:rPr lang="en-US" dirty="0"/>
                        <a:t>2019</a:t>
                      </a:r>
                    </a:p>
                  </a:txBody>
                  <a:tcPr/>
                </a:tc>
                <a:tc>
                  <a:txBody>
                    <a:bodyPr/>
                    <a:lstStyle/>
                    <a:p>
                      <a:pPr marL="285750" indent="-285750">
                        <a:buFont typeface="Wingdings" panose="05000000000000000000" pitchFamily="2" charset="2"/>
                        <a:buChar char="§"/>
                      </a:pPr>
                      <a:r>
                        <a:rPr lang="en-US" dirty="0"/>
                        <a:t>Used a recent deep learning method named capsule network</a:t>
                      </a:r>
                    </a:p>
                  </a:txBody>
                  <a:tcPr/>
                </a:tc>
                <a:extLst>
                  <a:ext uri="{0D108BD9-81ED-4DB2-BD59-A6C34878D82A}">
                    <a16:rowId xmlns:a16="http://schemas.microsoft.com/office/drawing/2014/main" val="246650893"/>
                  </a:ext>
                </a:extLst>
              </a:tr>
            </a:tbl>
          </a:graphicData>
        </a:graphic>
      </p:graphicFrame>
      <p:sp>
        <p:nvSpPr>
          <p:cNvPr id="8" name="Title 7">
            <a:extLst>
              <a:ext uri="{FF2B5EF4-FFF2-40B4-BE49-F238E27FC236}">
                <a16:creationId xmlns:a16="http://schemas.microsoft.com/office/drawing/2014/main" id="{49A1653A-EA60-9104-CFA3-B3DE08701FDE}"/>
              </a:ext>
            </a:extLst>
          </p:cNvPr>
          <p:cNvSpPr>
            <a:spLocks noGrp="1"/>
          </p:cNvSpPr>
          <p:nvPr>
            <p:ph type="title"/>
          </p:nvPr>
        </p:nvSpPr>
        <p:spPr>
          <a:xfrm>
            <a:off x="1943100" y="136524"/>
            <a:ext cx="8305800" cy="639762"/>
          </a:xfrm>
        </p:spPr>
        <p:txBody>
          <a:bodyPr>
            <a:noAutofit/>
          </a:bodyPr>
          <a:lstStyle/>
          <a:p>
            <a:r>
              <a:rPr lang="en-US" sz="3600" b="1" dirty="0">
                <a:latin typeface="Palatino Linotype" panose="02040502050505030304" pitchFamily="18" charset="0"/>
              </a:rPr>
              <a:t>Literature Review(Cont..)</a:t>
            </a:r>
          </a:p>
        </p:txBody>
      </p:sp>
      <p:sp>
        <p:nvSpPr>
          <p:cNvPr id="2" name="Slide Number Placeholder 1">
            <a:extLst>
              <a:ext uri="{FF2B5EF4-FFF2-40B4-BE49-F238E27FC236}">
                <a16:creationId xmlns:a16="http://schemas.microsoft.com/office/drawing/2014/main" id="{A12151E3-8132-B0B0-F4DD-844CCC13505C}"/>
              </a:ext>
            </a:extLst>
          </p:cNvPr>
          <p:cNvSpPr>
            <a:spLocks noGrp="1"/>
          </p:cNvSpPr>
          <p:nvPr>
            <p:ph type="sldNum" sz="quarter" idx="12"/>
          </p:nvPr>
        </p:nvSpPr>
        <p:spPr/>
        <p:txBody>
          <a:bodyPr/>
          <a:lstStyle/>
          <a:p>
            <a:fld id="{DBF6F7DD-1D9C-4527-BC83-EC0A4840BE0C}" type="slidenum">
              <a:rPr lang="en-US" smtClean="0"/>
              <a:t>7</a:t>
            </a:fld>
            <a:endParaRPr lang="en-US"/>
          </a:p>
        </p:txBody>
      </p:sp>
    </p:spTree>
    <p:extLst>
      <p:ext uri="{BB962C8B-B14F-4D97-AF65-F5344CB8AC3E}">
        <p14:creationId xmlns:p14="http://schemas.microsoft.com/office/powerpoint/2010/main" val="96488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B53E2B-87A5-3626-D3C7-DCCF7362809B}"/>
              </a:ext>
            </a:extLst>
          </p:cNvPr>
          <p:cNvSpPr/>
          <p:nvPr/>
        </p:nvSpPr>
        <p:spPr>
          <a:xfrm>
            <a:off x="0" y="0"/>
            <a:ext cx="12192000"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18506F-708B-EC5A-CC1E-FCFF2504CF82}"/>
              </a:ext>
            </a:extLst>
          </p:cNvPr>
          <p:cNvSpPr>
            <a:spLocks noGrp="1"/>
          </p:cNvSpPr>
          <p:nvPr>
            <p:ph idx="1"/>
          </p:nvPr>
        </p:nvSpPr>
        <p:spPr>
          <a:xfrm>
            <a:off x="609600" y="1905000"/>
            <a:ext cx="10972800" cy="4525963"/>
          </a:xfrm>
        </p:spPr>
        <p:txBody>
          <a:bodyPr/>
          <a:lstStyle/>
          <a:p>
            <a:r>
              <a:rPr lang="en-US" sz="2800" dirty="0">
                <a:latin typeface="Times New Roman" panose="02020603050405020304" pitchFamily="18" charset="0"/>
                <a:ea typeface="Times New Roman" panose="02020603050405020304" pitchFamily="18" charset="0"/>
                <a:cs typeface="Times New Roman" panose="02020603050405020304" pitchFamily="18" charset="0"/>
              </a:rPr>
              <a:t>To create a real-time sign language recognition system that uses computer vision and converts the recognized sign language into text format.</a:t>
            </a:r>
          </a:p>
          <a:p>
            <a:pPr marL="0" indent="0">
              <a:buNone/>
            </a:pP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ea typeface="Times New Roman" panose="02020603050405020304" pitchFamily="18" charset="0"/>
                <a:cs typeface="Times New Roman" panose="02020603050405020304" pitchFamily="18" charset="0"/>
              </a:rPr>
              <a:t>To create a user-friendly app to improve typing accessibility for visually impaired and physically challenged people. </a:t>
            </a:r>
          </a:p>
          <a:p>
            <a:endParaRPr lang="en-US" dirty="0"/>
          </a:p>
        </p:txBody>
      </p:sp>
      <p:sp>
        <p:nvSpPr>
          <p:cNvPr id="4" name="Slide Number Placeholder 3">
            <a:extLst>
              <a:ext uri="{FF2B5EF4-FFF2-40B4-BE49-F238E27FC236}">
                <a16:creationId xmlns:a16="http://schemas.microsoft.com/office/drawing/2014/main" id="{4A3498AE-E56E-A07B-75C6-4619F19CF647}"/>
              </a:ext>
            </a:extLst>
          </p:cNvPr>
          <p:cNvSpPr>
            <a:spLocks noGrp="1"/>
          </p:cNvSpPr>
          <p:nvPr>
            <p:ph type="sldNum" sz="quarter" idx="12"/>
          </p:nvPr>
        </p:nvSpPr>
        <p:spPr/>
        <p:txBody>
          <a:bodyPr/>
          <a:lstStyle/>
          <a:p>
            <a:fld id="{DBF6F7DD-1D9C-4527-BC83-EC0A4840BE0C}" type="slidenum">
              <a:rPr lang="en-US" smtClean="0"/>
              <a:t>8</a:t>
            </a:fld>
            <a:endParaRPr lang="en-US"/>
          </a:p>
        </p:txBody>
      </p:sp>
      <p:sp>
        <p:nvSpPr>
          <p:cNvPr id="5" name="Title 7">
            <a:extLst>
              <a:ext uri="{FF2B5EF4-FFF2-40B4-BE49-F238E27FC236}">
                <a16:creationId xmlns:a16="http://schemas.microsoft.com/office/drawing/2014/main" id="{549D5C54-D19C-1E91-81DE-372DFAE67B72}"/>
              </a:ext>
            </a:extLst>
          </p:cNvPr>
          <p:cNvSpPr txBox="1">
            <a:spLocks/>
          </p:cNvSpPr>
          <p:nvPr/>
        </p:nvSpPr>
        <p:spPr>
          <a:xfrm>
            <a:off x="1943100" y="136524"/>
            <a:ext cx="8305800" cy="6397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3600" b="1" dirty="0">
                <a:latin typeface="Palatino Linotype" panose="02040502050505030304" pitchFamily="18" charset="0"/>
                <a:cs typeface="Times New Roman" pitchFamily="18" charset="0"/>
              </a:rPr>
              <a:t>Aims and Objectives</a:t>
            </a:r>
            <a:endParaRPr lang="en-AU" sz="36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525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TotalTime>
  <Words>1792</Words>
  <Application>Microsoft Office PowerPoint</Application>
  <PresentationFormat>Widescreen</PresentationFormat>
  <Paragraphs>204</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Palatino Linotype</vt:lpstr>
      <vt:lpstr>Times New Roman</vt:lpstr>
      <vt:lpstr>Wingdings</vt:lpstr>
      <vt:lpstr>Office Theme</vt:lpstr>
      <vt:lpstr>PowerPoint Presentation</vt:lpstr>
      <vt:lpstr>PowerPoint Presentation</vt:lpstr>
      <vt:lpstr>PowerPoint Presentation</vt:lpstr>
      <vt:lpstr>Motivation</vt:lpstr>
      <vt:lpstr>PowerPoint Presentation</vt:lpstr>
      <vt:lpstr>PowerPoint Presentation</vt:lpstr>
      <vt:lpstr>PowerPoint Presentation</vt:lpstr>
      <vt:lpstr>Literature Review(Cont..)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ASUS</cp:lastModifiedBy>
  <cp:revision>41</cp:revision>
  <dcterms:created xsi:type="dcterms:W3CDTF">2021-06-06T13:46:46Z</dcterms:created>
  <dcterms:modified xsi:type="dcterms:W3CDTF">2023-05-28T19:18:39Z</dcterms:modified>
</cp:coreProperties>
</file>